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2" r:id="rId1"/>
  </p:sldMasterIdLst>
  <p:notesMasterIdLst>
    <p:notesMasterId r:id="rId36"/>
  </p:notesMasterIdLst>
  <p:sldIdLst>
    <p:sldId id="289" r:id="rId2"/>
    <p:sldId id="258" r:id="rId3"/>
    <p:sldId id="259" r:id="rId4"/>
    <p:sldId id="260" r:id="rId5"/>
    <p:sldId id="263" r:id="rId6"/>
    <p:sldId id="270" r:id="rId7"/>
    <p:sldId id="274" r:id="rId8"/>
    <p:sldId id="276" r:id="rId9"/>
    <p:sldId id="278" r:id="rId10"/>
    <p:sldId id="279" r:id="rId11"/>
    <p:sldId id="261" r:id="rId12"/>
    <p:sldId id="262" r:id="rId13"/>
    <p:sldId id="264" r:id="rId14"/>
    <p:sldId id="265" r:id="rId15"/>
    <p:sldId id="267" r:id="rId16"/>
    <p:sldId id="285" r:id="rId17"/>
    <p:sldId id="290" r:id="rId18"/>
    <p:sldId id="281" r:id="rId19"/>
    <p:sldId id="282" r:id="rId20"/>
    <p:sldId id="273" r:id="rId21"/>
    <p:sldId id="283" r:id="rId22"/>
    <p:sldId id="284" r:id="rId23"/>
    <p:sldId id="292" r:id="rId24"/>
    <p:sldId id="291" r:id="rId25"/>
    <p:sldId id="280" r:id="rId26"/>
    <p:sldId id="286" r:id="rId27"/>
    <p:sldId id="287" r:id="rId28"/>
    <p:sldId id="288" r:id="rId29"/>
    <p:sldId id="266" r:id="rId30"/>
    <p:sldId id="275" r:id="rId31"/>
    <p:sldId id="277" r:id="rId32"/>
    <p:sldId id="271" r:id="rId33"/>
    <p:sldId id="269" r:id="rId34"/>
    <p:sldId id="272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523" autoAdjust="0"/>
  </p:normalViewPr>
  <p:slideViewPr>
    <p:cSldViewPr snapToGrid="0">
      <p:cViewPr varScale="1">
        <p:scale>
          <a:sx n="107" d="100"/>
          <a:sy n="107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22E69-396A-4A8C-B554-9C7A019934C6}" type="datetimeFigureOut">
              <a:rPr lang="fr-FR" smtClean="0"/>
              <a:t>12/02/2024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0D9AF-056F-4BCE-91AD-13B231AAFE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938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Projet : Ce que le site est censé faire (Fonctionnalité rapidement)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8643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3190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Utilisation d’Axios, un client HTTP avec </a:t>
            </a:r>
            <a:r>
              <a:rPr lang="fr-FR" dirty="0" err="1"/>
              <a:t>NodeJS</a:t>
            </a:r>
            <a:r>
              <a:rPr lang="fr-FR" dirty="0"/>
              <a:t>, pour récupérer et modifier une commande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4755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MCD (Modèle Conceptuel de Données) = visualiser la structure globale des données avec les entités et leurs interrelations. (One-To-</a:t>
            </a:r>
            <a:r>
              <a:rPr lang="fr-FR" dirty="0" err="1"/>
              <a:t>Many</a:t>
            </a:r>
            <a:r>
              <a:rPr lang="fr-FR" dirty="0"/>
              <a:t>, </a:t>
            </a:r>
            <a:r>
              <a:rPr lang="fr-FR" dirty="0" err="1"/>
              <a:t>Many</a:t>
            </a:r>
            <a:r>
              <a:rPr lang="fr-FR" dirty="0"/>
              <a:t>-To-</a:t>
            </a:r>
            <a:r>
              <a:rPr lang="fr-FR" dirty="0" err="1"/>
              <a:t>Many</a:t>
            </a:r>
            <a:r>
              <a:rPr lang="fr-FR" dirty="0"/>
              <a:t>, One-To-One)</a:t>
            </a:r>
          </a:p>
          <a:p>
            <a:r>
              <a:rPr lang="fr-FR" dirty="0"/>
              <a:t>- Merise = Méthode d’analyse, de conception et de gestion de projet</a:t>
            </a:r>
          </a:p>
          <a:p>
            <a:r>
              <a:rPr lang="fr-FR" dirty="0"/>
              <a:t>- Cardinalité = Nombre d’occurrences d’une entité pouvant être associées a une occurrence d’une autre entité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273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MLD (Modèle Logique de Données) = Visualise les attributs des tables ainsi que les clés primaires et étrangères (Primaire = identifiant unique pour chaque entrée (id de chaque table), Etrangères = créer des relations entre chaque table (Product -&gt; Reference), Composite = deux ou plusieurs attributs servant d’identifiant unique (Product -&gt; </a:t>
            </a:r>
            <a:r>
              <a:rPr lang="fr-FR" dirty="0" err="1"/>
              <a:t>Ingredient</a:t>
            </a:r>
            <a:r>
              <a:rPr lang="fr-FR" dirty="0"/>
              <a:t>), Index = Améliore la vitesse des opérations de récupérations (</a:t>
            </a:r>
            <a:r>
              <a:rPr lang="fr-FR" dirty="0" err="1"/>
              <a:t>id_product</a:t>
            </a:r>
            <a:r>
              <a:rPr lang="fr-FR" dirty="0"/>
              <a:t> -&gt; Product), Contrainte UNIQUE = Chaque valeur dans une colonne est différente d’une autre (email -&gt; User) 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1569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Juste les informations essentielles</a:t>
            </a:r>
          </a:p>
          <a:p>
            <a:r>
              <a:rPr lang="fr-FR" dirty="0"/>
              <a:t>- Pourquoi deux jours ? Car c’est une question pratique, sinon on devrait faire deux commandes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624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Session = Une façon de stocker des données de différents utilisateurs côté serveur pendant une période donnée et quelques fois côté client a l’aide d’un cookie (petit fichier texte sauvegardant de petites données)</a:t>
            </a:r>
          </a:p>
          <a:p>
            <a:pPr marL="171450" indent="-171450">
              <a:buFontTx/>
              <a:buChar char="-"/>
            </a:pPr>
            <a:r>
              <a:rPr lang="fr-FR" dirty="0"/>
              <a:t>Pour éviter que les utilisateurs aient besoin de se connecter pour ajouter un produit dans le panier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2141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REST =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Representational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State Transfert Application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Interface = Ensemble de règles de convention pour construire et interagir avec les services d’un site.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Dans mon projet : Entité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GET PATCH POST,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Token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JWT pendant 30min pour accéder à l’API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Sérialisé et Normalisé en JSON-LD, reco WWRC, avec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Serializer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Stateless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Serveur ne stocke aucune requête ou réponse du client</a:t>
            </a:r>
          </a:p>
          <a:p>
            <a:r>
              <a:rPr lang="fr-FR" dirty="0" err="1"/>
              <a:t>Cacheable</a:t>
            </a:r>
            <a:r>
              <a:rPr lang="fr-FR" dirty="0"/>
              <a:t> = Les données peuvent être mises en cache avec un numéro de version</a:t>
            </a:r>
          </a:p>
          <a:p>
            <a:r>
              <a:rPr lang="fr-FR" dirty="0"/>
              <a:t>Uniforme = Utilisable par tous les développeurs en utilisant les mêmes normes</a:t>
            </a:r>
          </a:p>
          <a:p>
            <a:r>
              <a:rPr lang="fr-FR" dirty="0"/>
              <a:t>Séparation client-serveur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1796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383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</a:t>
            </a:r>
            <a:r>
              <a:rPr lang="fr-FR" dirty="0" err="1"/>
              <a:t>VueJS</a:t>
            </a:r>
            <a:r>
              <a:rPr lang="fr-FR" dirty="0"/>
              <a:t> = Framework </a:t>
            </a:r>
            <a:r>
              <a:rPr lang="fr-FR" dirty="0" err="1"/>
              <a:t>Frent</a:t>
            </a:r>
            <a:r>
              <a:rPr lang="fr-FR" dirty="0"/>
              <a:t>-end permettant de faire des applications </a:t>
            </a:r>
            <a:r>
              <a:rPr lang="fr-FR" dirty="0" err="1"/>
              <a:t>monopages</a:t>
            </a:r>
            <a:r>
              <a:rPr lang="fr-FR" dirty="0"/>
              <a:t> a l’aide d’un système de composant réactifs</a:t>
            </a:r>
          </a:p>
          <a:p>
            <a:r>
              <a:rPr lang="fr-FR" dirty="0"/>
              <a:t>- Axios = Client HTTP utilisé dans mon projet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4070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Service = Un objet PHP qui effectue une certaine tâche. Ici, envoyer un message.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9305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Projet : Ce que le site est censé faire (Fonctionnalité rapidement)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082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EventListener</a:t>
            </a:r>
            <a:r>
              <a:rPr lang="fr-FR" dirty="0"/>
              <a:t> = Une classe qui écoute des événements ou un événement spécifique du système Symfony.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EventSubscriber</a:t>
            </a:r>
            <a:r>
              <a:rPr lang="fr-FR" dirty="0"/>
              <a:t> = Déclarent eux-mêmes les événements auxquels ils s’abonnent.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533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XSS = Cross-Site Scripting -&gt; Injection de script -&gt; Utilisation du standard CSP et l’échappement de données de </a:t>
            </a:r>
            <a:r>
              <a:rPr lang="fr-FR" dirty="0" err="1"/>
              <a:t>Twig</a:t>
            </a:r>
            <a:endParaRPr lang="fr-FR" dirty="0"/>
          </a:p>
          <a:p>
            <a:r>
              <a:rPr lang="fr-FR" dirty="0"/>
              <a:t>Injection SQL = Requêtes préparés (Doctrine ou PDO)</a:t>
            </a:r>
          </a:p>
          <a:p>
            <a:r>
              <a:rPr lang="fr-FR" dirty="0"/>
              <a:t>CSRF = Cross-Site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Forgery</a:t>
            </a:r>
            <a:r>
              <a:rPr lang="fr-FR" dirty="0"/>
              <a:t> -&gt; </a:t>
            </a:r>
            <a:r>
              <a:rPr lang="fr-FR" dirty="0" err="1"/>
              <a:t>Token</a:t>
            </a:r>
            <a:r>
              <a:rPr lang="fr-FR" dirty="0"/>
              <a:t> dans les formulaires et dans la session pour vérifier s’ils se ressemblent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8567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Bruteforce</a:t>
            </a:r>
            <a:r>
              <a:rPr lang="fr-FR" dirty="0"/>
              <a:t> = Attaque par dictionnaire -&gt; </a:t>
            </a:r>
            <a:r>
              <a:rPr lang="fr-FR" dirty="0" err="1"/>
              <a:t>Throttler</a:t>
            </a:r>
            <a:r>
              <a:rPr lang="fr-FR" dirty="0"/>
              <a:t> ou Honeypot ou Regex (14 caractères)</a:t>
            </a:r>
            <a:br>
              <a:rPr lang="fr-FR" dirty="0"/>
            </a:br>
            <a:r>
              <a:rPr lang="fr-FR" dirty="0" err="1"/>
              <a:t>Upload</a:t>
            </a:r>
            <a:r>
              <a:rPr lang="fr-FR" dirty="0"/>
              <a:t> =&gt; Vérifier si les fichiers ont un certain type et les enregistrer hors de la racine de l’application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74868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Un hash transforme une clé ou un string en une autre valeur. On utilise un algorithme (</a:t>
            </a:r>
            <a:r>
              <a:rPr lang="fr-FR" dirty="0" err="1"/>
              <a:t>Bcrypt</a:t>
            </a:r>
            <a:r>
              <a:rPr lang="fr-FR" dirty="0"/>
              <a:t> pour le moment) avant un </a:t>
            </a:r>
            <a:r>
              <a:rPr lang="fr-FR" dirty="0" err="1"/>
              <a:t>cost</a:t>
            </a:r>
            <a:r>
              <a:rPr lang="fr-FR" dirty="0"/>
              <a:t> (Nombre d’opération) et un </a:t>
            </a:r>
            <a:r>
              <a:rPr lang="fr-FR" dirty="0" err="1"/>
              <a:t>salt</a:t>
            </a:r>
            <a:r>
              <a:rPr lang="fr-FR" dirty="0"/>
              <a:t> (une chaine de caractère </a:t>
            </a:r>
            <a:r>
              <a:rPr lang="fr-FR" dirty="0" err="1"/>
              <a:t>hashé</a:t>
            </a:r>
            <a:r>
              <a:rPr lang="fr-FR" dirty="0"/>
              <a:t> que l’on ajoute à la valeur)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510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Bootstrap : Framework </a:t>
            </a:r>
            <a:r>
              <a:rPr lang="fr-FR" dirty="0" err="1"/>
              <a:t>front-end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err="1"/>
              <a:t>Twig</a:t>
            </a:r>
            <a:r>
              <a:rPr lang="fr-FR" dirty="0"/>
              <a:t> : Moteur de </a:t>
            </a:r>
            <a:r>
              <a:rPr lang="fr-FR" dirty="0" err="1"/>
              <a:t>template</a:t>
            </a:r>
            <a:r>
              <a:rPr lang="fr-FR" dirty="0"/>
              <a:t> PHP</a:t>
            </a:r>
          </a:p>
          <a:p>
            <a:r>
              <a:rPr lang="fr-FR" dirty="0"/>
              <a:t>- API Platform : Framework PHP mettant en place une API </a:t>
            </a:r>
            <a:r>
              <a:rPr lang="fr-FR" dirty="0" err="1"/>
              <a:t>Rest</a:t>
            </a:r>
            <a:endParaRPr lang="fr-FR" dirty="0"/>
          </a:p>
          <a:p>
            <a:r>
              <a:rPr lang="fr-FR" dirty="0"/>
              <a:t>- Symfony : Framework PHP avec un design pattern de type MVC (Model </a:t>
            </a:r>
            <a:r>
              <a:rPr lang="fr-FR" dirty="0" err="1"/>
              <a:t>View</a:t>
            </a:r>
            <a:r>
              <a:rPr lang="fr-FR" dirty="0"/>
              <a:t> Controller)</a:t>
            </a:r>
          </a:p>
          <a:p>
            <a:r>
              <a:rPr lang="fr-FR" dirty="0"/>
              <a:t>- </a:t>
            </a:r>
            <a:r>
              <a:rPr lang="fr-FR" dirty="0" err="1"/>
              <a:t>Typescript</a:t>
            </a:r>
            <a:r>
              <a:rPr lang="fr-FR" dirty="0"/>
              <a:t> : Un sur-ensemble de Javascript avec une syntaxe stricte (pour les types de variables)</a:t>
            </a:r>
          </a:p>
          <a:p>
            <a:r>
              <a:rPr lang="fr-FR" dirty="0"/>
              <a:t>- Vite : Serveur de développement avec du hot-</a:t>
            </a:r>
            <a:r>
              <a:rPr lang="fr-FR" dirty="0" err="1"/>
              <a:t>reloading</a:t>
            </a:r>
            <a:r>
              <a:rPr lang="fr-FR" dirty="0"/>
              <a:t>, qui ne recharge que les fichiers modifiés et non l’ensemble des fichiers</a:t>
            </a:r>
          </a:p>
          <a:p>
            <a:r>
              <a:rPr lang="fr-FR" dirty="0"/>
              <a:t>- </a:t>
            </a:r>
            <a:r>
              <a:rPr lang="fr-FR" dirty="0" err="1"/>
              <a:t>VueJS</a:t>
            </a:r>
            <a:r>
              <a:rPr lang="fr-FR" dirty="0"/>
              <a:t> : Framework Javascript pour créer des interfaces utilisateurs et des applications web </a:t>
            </a:r>
            <a:r>
              <a:rPr lang="fr-FR" dirty="0" err="1"/>
              <a:t>monopages</a:t>
            </a:r>
            <a:r>
              <a:rPr lang="fr-FR" dirty="0"/>
              <a:t> avec un design pattern </a:t>
            </a:r>
            <a:r>
              <a:rPr lang="fr-FR" b="1" dirty="0"/>
              <a:t>Model-</a:t>
            </a:r>
            <a:r>
              <a:rPr lang="fr-FR" b="1" dirty="0" err="1"/>
              <a:t>View</a:t>
            </a:r>
            <a:r>
              <a:rPr lang="fr-FR" b="1" dirty="0"/>
              <a:t>-</a:t>
            </a:r>
            <a:r>
              <a:rPr lang="fr-FR" b="1" dirty="0" err="1"/>
              <a:t>ViewModel</a:t>
            </a:r>
            <a:r>
              <a:rPr lang="fr-FR" b="1" dirty="0"/>
              <a:t> (MVVM) </a:t>
            </a:r>
            <a:br>
              <a:rPr lang="fr-FR" b="1" dirty="0"/>
            </a:br>
            <a:r>
              <a:rPr lang="fr-FR" b="1" dirty="0"/>
              <a:t>- </a:t>
            </a:r>
            <a:r>
              <a:rPr lang="fr-FR" b="1" dirty="0" err="1"/>
              <a:t>Webpack</a:t>
            </a:r>
            <a:r>
              <a:rPr lang="fr-FR" b="1" dirty="0"/>
              <a:t> : Un module </a:t>
            </a:r>
            <a:r>
              <a:rPr lang="fr-FR" b="1" dirty="0" err="1"/>
              <a:t>bundler</a:t>
            </a:r>
            <a:r>
              <a:rPr lang="fr-FR" b="1" dirty="0"/>
              <a:t> rassemblant tout les fichiers </a:t>
            </a:r>
            <a:r>
              <a:rPr lang="fr-FR" b="1" dirty="0" err="1"/>
              <a:t>css</a:t>
            </a:r>
            <a:r>
              <a:rPr lang="fr-FR" b="1" dirty="0"/>
              <a:t> et JS en un seul fichier </a:t>
            </a:r>
            <a:r>
              <a:rPr lang="fr-FR" b="1" dirty="0" err="1"/>
              <a:t>css</a:t>
            </a:r>
            <a:r>
              <a:rPr lang="fr-FR" b="1" dirty="0"/>
              <a:t> et </a:t>
            </a:r>
            <a:r>
              <a:rPr lang="fr-FR" b="1" dirty="0" err="1"/>
              <a:t>js</a:t>
            </a:r>
            <a:r>
              <a:rPr lang="fr-FR" b="1" dirty="0"/>
              <a:t> tout en optimisant le poids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711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Pourquoi ? Pour découper la partie employée de celle de l’utilisateur et mettre en application ce que j’ai appris durant mon stage</a:t>
            </a:r>
          </a:p>
          <a:p>
            <a:r>
              <a:rPr lang="fr-FR" dirty="0"/>
              <a:t>- Solution ? Créer une application web à l’aide de </a:t>
            </a:r>
            <a:r>
              <a:rPr lang="fr-FR" dirty="0" err="1"/>
              <a:t>VueJS</a:t>
            </a:r>
            <a:r>
              <a:rPr lang="fr-FR" dirty="0"/>
              <a:t>, Vite et </a:t>
            </a:r>
            <a:r>
              <a:rPr lang="fr-FR" dirty="0" err="1"/>
              <a:t>APIPlatform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732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Code couleur choisi (blanc pas trop brillant et rester épuré et moderne)</a:t>
            </a:r>
          </a:p>
          <a:p>
            <a:r>
              <a:rPr lang="fr-FR" dirty="0"/>
              <a:t>- Responsive (design </a:t>
            </a:r>
          </a:p>
          <a:p>
            <a:r>
              <a:rPr lang="fr-FR" dirty="0"/>
              <a:t>- UX/UI =&gt; L’accent a été mis sur l’UX-UI afin que des utilisateurs de toute </a:t>
            </a:r>
            <a:r>
              <a:rPr lang="fr-FR" dirty="0" err="1"/>
              <a:t>age</a:t>
            </a:r>
            <a:r>
              <a:rPr lang="fr-FR" dirty="0"/>
              <a:t> et expérience sur le web puissent accéder aux produits et à leur besoin avec facilité</a:t>
            </a:r>
          </a:p>
          <a:p>
            <a:r>
              <a:rPr lang="fr-FR" dirty="0"/>
              <a:t>- Ergonomie =&gt; J’ai utilisé la règle des trois clics, qui postule que l’utilisateur doit au maximum faire trois clics pour chaque tâche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49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Responsive : Les utilisateurs auront plus de chance d’utiliser le site sur leur téléphone. </a:t>
            </a:r>
            <a:r>
              <a:rPr lang="fr-FR" dirty="0" err="1"/>
              <a:t>Breakpoint</a:t>
            </a:r>
            <a:r>
              <a:rPr lang="fr-FR" dirty="0"/>
              <a:t> et </a:t>
            </a:r>
            <a:r>
              <a:rPr lang="fr-FR" dirty="0" err="1"/>
              <a:t>Medias</a:t>
            </a:r>
            <a:r>
              <a:rPr lang="fr-FR" dirty="0"/>
              <a:t> </a:t>
            </a:r>
            <a:r>
              <a:rPr lang="fr-FR" dirty="0" err="1"/>
              <a:t>Queries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err="1"/>
              <a:t>Glassmorphism</a:t>
            </a:r>
            <a:r>
              <a:rPr lang="fr-FR" dirty="0"/>
              <a:t> : Rendre attrayant les </a:t>
            </a:r>
            <a:r>
              <a:rPr lang="fr-FR" dirty="0" err="1"/>
              <a:t>cards</a:t>
            </a:r>
            <a:r>
              <a:rPr lang="fr-FR" dirty="0"/>
              <a:t> de produit tout en gardant la touche moderne et épuré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700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Transparence =&gt; Accepter les </a:t>
            </a:r>
            <a:r>
              <a:rPr lang="fr-FR" dirty="0" err="1"/>
              <a:t>cgu</a:t>
            </a:r>
            <a:r>
              <a:rPr lang="fr-FR" dirty="0"/>
              <a:t> pas les mentions</a:t>
            </a:r>
          </a:p>
          <a:p>
            <a:r>
              <a:rPr lang="fr-FR" dirty="0"/>
              <a:t>- CNIL = Commission Nationale de L’informatique et des Libertés</a:t>
            </a:r>
          </a:p>
          <a:p>
            <a:r>
              <a:rPr lang="fr-FR" dirty="0"/>
              <a:t>- Portabilité, Limitation </a:t>
            </a:r>
            <a:r>
              <a:rPr lang="fr-FR"/>
              <a:t>du traitemen</a:t>
            </a:r>
            <a:r>
              <a:rPr lang="fr-FR" dirty="0"/>
              <a:t>t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2370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SEO =&gt; </a:t>
            </a:r>
            <a:r>
              <a:rPr lang="fr-FR" dirty="0" err="1"/>
              <a:t>Search</a:t>
            </a:r>
            <a:r>
              <a:rPr lang="fr-FR" dirty="0"/>
              <a:t> Method Engine</a:t>
            </a:r>
          </a:p>
          <a:p>
            <a:r>
              <a:rPr lang="fr-FR" dirty="0"/>
              <a:t>- Pratique =&gt; Balises Meta, Minimisation du code CSS/JS, attributs ALT sur les images</a:t>
            </a:r>
          </a:p>
          <a:p>
            <a:r>
              <a:rPr lang="fr-FR" dirty="0"/>
              <a:t>- Parler de </a:t>
            </a:r>
            <a:r>
              <a:rPr lang="fr-FR" dirty="0" err="1"/>
              <a:t>LightHouse</a:t>
            </a:r>
            <a:r>
              <a:rPr lang="fr-FR" dirty="0"/>
              <a:t>, Robots.txt et Sitemaps.xml, de responsive design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627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Trello =&gt; Projet en planches, liste de cartes =&gt; taches</a:t>
            </a:r>
          </a:p>
          <a:p>
            <a:r>
              <a:rPr lang="fr-FR" dirty="0"/>
              <a:t>- Moscow, Kanban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028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7" y="3902211"/>
            <a:ext cx="10969753" cy="22405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188" indent="0" algn="ctr">
              <a:buNone/>
              <a:defRPr sz="2000"/>
            </a:lvl2pPr>
            <a:lvl3pPr marL="914378" indent="0" algn="ctr">
              <a:buNone/>
              <a:defRPr sz="1801"/>
            </a:lvl3pPr>
            <a:lvl4pPr marL="1371567" indent="0" algn="ctr">
              <a:buNone/>
              <a:defRPr sz="1600"/>
            </a:lvl4pPr>
            <a:lvl5pPr marL="1828755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3" indent="0" algn="ctr">
              <a:buNone/>
              <a:defRPr sz="1600"/>
            </a:lvl7pPr>
            <a:lvl8pPr marL="3200323" indent="0" algn="ctr">
              <a:buNone/>
              <a:defRPr sz="1600"/>
            </a:lvl8pPr>
            <a:lvl9pPr marL="365751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0EB0C8-3E47-3289-B01D-1442B8D3AE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6F3F-274D-499B-ABBE-824EB4ABDC3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78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94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4" y="557786"/>
            <a:ext cx="2854452" cy="564342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7" y="557786"/>
            <a:ext cx="7734300" cy="564342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0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7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57784"/>
            <a:ext cx="10969753" cy="3146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3902208"/>
            <a:ext cx="10969753" cy="21874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5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11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2" y="2081370"/>
            <a:ext cx="5410201" cy="40955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4" y="2081370"/>
            <a:ext cx="5410201" cy="40955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6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7"/>
            <a:ext cx="10745788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895096"/>
            <a:ext cx="5387975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/>
            </a:lvl1pPr>
            <a:lvl2pPr marL="457188" indent="0">
              <a:buNone/>
              <a:defRPr sz="2000" b="1"/>
            </a:lvl2pPr>
            <a:lvl3pPr marL="914378" indent="0">
              <a:buNone/>
              <a:defRPr sz="1801" b="1"/>
            </a:lvl3pPr>
            <a:lvl4pPr marL="1371567" indent="0">
              <a:buNone/>
              <a:defRPr sz="1600" b="1"/>
            </a:lvl4pPr>
            <a:lvl5pPr marL="1828755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3" indent="0">
              <a:buNone/>
              <a:defRPr sz="1600" b="1"/>
            </a:lvl7pPr>
            <a:lvl8pPr marL="3200323" indent="0">
              <a:buNone/>
              <a:defRPr sz="1600" b="1"/>
            </a:lvl8pPr>
            <a:lvl9pPr marL="365751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2" y="2842211"/>
            <a:ext cx="5387975" cy="33474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/>
            </a:lvl1pPr>
            <a:lvl2pPr marL="457188" indent="0">
              <a:buNone/>
              <a:defRPr sz="2000" b="1"/>
            </a:lvl2pPr>
            <a:lvl3pPr marL="914378" indent="0">
              <a:buNone/>
              <a:defRPr sz="1801" b="1"/>
            </a:lvl3pPr>
            <a:lvl4pPr marL="1371567" indent="0">
              <a:buNone/>
              <a:defRPr sz="1600" b="1"/>
            </a:lvl4pPr>
            <a:lvl5pPr marL="1828755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3" indent="0">
              <a:buNone/>
              <a:defRPr sz="1600" b="1"/>
            </a:lvl7pPr>
            <a:lvl8pPr marL="3200323" indent="0">
              <a:buNone/>
              <a:defRPr sz="1600" b="1"/>
            </a:lvl8pPr>
            <a:lvl9pPr marL="365751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6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95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6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5" y="457203"/>
            <a:ext cx="4970821" cy="266020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5"/>
            <a:ext cx="5483353" cy="5744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55" y="3329989"/>
            <a:ext cx="4970821" cy="28712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8" indent="0">
              <a:buNone/>
              <a:defRPr sz="1401"/>
            </a:lvl2pPr>
            <a:lvl3pPr marL="914378" indent="0">
              <a:buNone/>
              <a:defRPr sz="1200"/>
            </a:lvl3pPr>
            <a:lvl4pPr marL="1371567" indent="0">
              <a:buNone/>
              <a:defRPr sz="1001"/>
            </a:lvl4pPr>
            <a:lvl5pPr marL="1828755" indent="0">
              <a:buNone/>
              <a:defRPr sz="1001"/>
            </a:lvl5pPr>
            <a:lvl6pPr marL="2285943" indent="0">
              <a:buNone/>
              <a:defRPr sz="1001"/>
            </a:lvl6pPr>
            <a:lvl7pPr marL="2743133" indent="0">
              <a:buNone/>
              <a:defRPr sz="1001"/>
            </a:lvl7pPr>
            <a:lvl8pPr marL="3200323" indent="0">
              <a:buNone/>
              <a:defRPr sz="1001"/>
            </a:lvl8pPr>
            <a:lvl9pPr marL="365751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55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5" y="457201"/>
            <a:ext cx="4970821" cy="266748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3" cy="54038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8" indent="0">
              <a:buNone/>
              <a:defRPr sz="2800"/>
            </a:lvl2pPr>
            <a:lvl3pPr marL="914378" indent="0">
              <a:buNone/>
              <a:defRPr sz="2400"/>
            </a:lvl3pPr>
            <a:lvl4pPr marL="1371567" indent="0">
              <a:buNone/>
              <a:defRPr sz="2000"/>
            </a:lvl4pPr>
            <a:lvl5pPr marL="1828755" indent="0">
              <a:buNone/>
              <a:defRPr sz="2000"/>
            </a:lvl5pPr>
            <a:lvl6pPr marL="2285943" indent="0">
              <a:buNone/>
              <a:defRPr sz="2000"/>
            </a:lvl6pPr>
            <a:lvl7pPr marL="2743133" indent="0">
              <a:buNone/>
              <a:defRPr sz="2000"/>
            </a:lvl7pPr>
            <a:lvl8pPr marL="3200323" indent="0">
              <a:buNone/>
              <a:defRPr sz="2000"/>
            </a:lvl8pPr>
            <a:lvl9pPr marL="3657511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55" y="3322708"/>
            <a:ext cx="4970821" cy="25462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1"/>
            </a:lvl1pPr>
            <a:lvl2pPr marL="457188" indent="0">
              <a:buNone/>
              <a:defRPr sz="1401"/>
            </a:lvl2pPr>
            <a:lvl3pPr marL="914378" indent="0">
              <a:buNone/>
              <a:defRPr sz="1200"/>
            </a:lvl3pPr>
            <a:lvl4pPr marL="1371567" indent="0">
              <a:buNone/>
              <a:defRPr sz="1001"/>
            </a:lvl4pPr>
            <a:lvl5pPr marL="1828755" indent="0">
              <a:buNone/>
              <a:defRPr sz="1001"/>
            </a:lvl5pPr>
            <a:lvl6pPr marL="2285943" indent="0">
              <a:buNone/>
              <a:defRPr sz="1001"/>
            </a:lvl6pPr>
            <a:lvl7pPr marL="2743133" indent="0">
              <a:buNone/>
              <a:defRPr sz="1001"/>
            </a:lvl7pPr>
            <a:lvl8pPr marL="3200323" indent="0">
              <a:buNone/>
              <a:defRPr sz="1001"/>
            </a:lvl8pPr>
            <a:lvl9pPr marL="365751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6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32970"/>
            <a:ext cx="9560476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1447801" cy="204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6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hdr="0" ftr="0" dt="0"/>
  <p:txStyles>
    <p:titleStyle>
      <a:lvl1pPr algn="l" defTabSz="914378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lnSpc>
          <a:spcPct val="110000"/>
        </a:lnSpc>
        <a:spcBef>
          <a:spcPts val="1001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97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457188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5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914378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540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8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8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5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88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7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5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511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EB4A7B-8EFD-7E40-A645-807C33497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5355276" cy="3174788"/>
          </a:xfrm>
        </p:spPr>
        <p:txBody>
          <a:bodyPr anchor="t">
            <a:normAutofit/>
          </a:bodyPr>
          <a:lstStyle/>
          <a:p>
            <a:r>
              <a:rPr lang="en-US" dirty="0" err="1"/>
              <a:t>Soutenance</a:t>
            </a:r>
            <a:r>
              <a:rPr lang="en-US" dirty="0"/>
              <a:t> </a:t>
            </a:r>
            <a:r>
              <a:rPr lang="en-US" dirty="0" err="1"/>
              <a:t>Projet</a:t>
            </a:r>
            <a:r>
              <a:rPr lang="en-US" dirty="0"/>
              <a:t> </a:t>
            </a:r>
            <a:r>
              <a:rPr lang="en-US" dirty="0" err="1"/>
              <a:t>d’Examen</a:t>
            </a:r>
            <a:endParaRPr lang="en-US" dirty="0"/>
          </a:p>
          <a:p>
            <a:r>
              <a:rPr lang="en-US" dirty="0" err="1"/>
              <a:t>Schaffhauser</a:t>
            </a:r>
            <a:r>
              <a:rPr lang="en-US" dirty="0"/>
              <a:t> Alexandre</a:t>
            </a:r>
          </a:p>
          <a:p>
            <a:r>
              <a:rPr lang="en-US" dirty="0"/>
              <a:t>DWWM-5 Elan Formation Colmar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D1C5E8-6A4A-1341-ABF0-72CDA9E4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E65CF8-A9EF-4AFD-B3F4-3163E57A7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25" y="1400175"/>
            <a:ext cx="7235952" cy="416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4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29F46C-EF96-E31E-000E-2ABD328D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 (pt.2)</a:t>
            </a:r>
          </a:p>
        </p:txBody>
      </p:sp>
      <p:pic>
        <p:nvPicPr>
          <p:cNvPr id="5" name="Image 4" descr="Une image contenant texte, capture d’écran, personne, main&#10;&#10;Description générée automatiquement">
            <a:extLst>
              <a:ext uri="{FF2B5EF4-FFF2-40B4-BE49-F238E27FC236}">
                <a16:creationId xmlns:a16="http://schemas.microsoft.com/office/drawing/2014/main" id="{CD36BDFD-A0CA-DBC2-B4EA-B8233DF1A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12" y="1565502"/>
            <a:ext cx="5144983" cy="4790848"/>
          </a:xfrm>
          <a:prstGeom prst="rect">
            <a:avLst/>
          </a:prstGeom>
        </p:spPr>
      </p:pic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75F9CA8F-8E08-2BBB-6F86-66DB4D49C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8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0B39A6-D628-4338-9D6E-995B6A73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81A40E3-8D8A-46DC-4943-3FBEA1B0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9228866" cy="1890597"/>
          </a:xfrm>
        </p:spPr>
        <p:txBody>
          <a:bodyPr>
            <a:normAutofit/>
          </a:bodyPr>
          <a:lstStyle/>
          <a:p>
            <a:r>
              <a:rPr lang="fr-FR" dirty="0"/>
              <a:t>Fonctionnalités (Client)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2EB82B4-D9A1-4145-93F1-004DC0B9B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6B1F60-D2C6-2882-6D9E-7693891A5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89454"/>
            <a:ext cx="9228866" cy="2644534"/>
          </a:xfrm>
        </p:spPr>
        <p:txBody>
          <a:bodyPr>
            <a:normAutofit/>
          </a:bodyPr>
          <a:lstStyle/>
          <a:p>
            <a:r>
              <a:rPr lang="fr-FR" dirty="0"/>
              <a:t>- Acheter un ou plusieurs produits</a:t>
            </a:r>
          </a:p>
          <a:p>
            <a:r>
              <a:rPr lang="fr-FR" dirty="0"/>
              <a:t>- Plateforme de payement multiples</a:t>
            </a:r>
          </a:p>
          <a:p>
            <a:r>
              <a:rPr lang="fr-FR" dirty="0"/>
              <a:t>- Affichage des commandes et leur statut</a:t>
            </a:r>
          </a:p>
          <a:p>
            <a:r>
              <a:rPr lang="fr-FR" dirty="0"/>
              <a:t>- Panier écrit dans la session</a:t>
            </a:r>
          </a:p>
          <a:p>
            <a:r>
              <a:rPr lang="fr-FR" dirty="0"/>
              <a:t>- Les six produits les mieux notés de chaque thème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1581F1-B3FD-BB20-98EB-12BE4287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6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0B39A6-D628-4338-9D6E-995B6A73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1E7E32-FB28-CDC0-56A8-6553A02DC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9228866" cy="1890597"/>
          </a:xfrm>
        </p:spPr>
        <p:txBody>
          <a:bodyPr>
            <a:normAutofit/>
          </a:bodyPr>
          <a:lstStyle/>
          <a:p>
            <a:r>
              <a:rPr lang="fr-FR" dirty="0"/>
              <a:t>Fonctionnalités (Employé)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2EB82B4-D9A1-4145-93F1-004DC0B9B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E109FF-CF69-53D3-40E0-537C0F484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922256"/>
            <a:ext cx="9228866" cy="2644534"/>
          </a:xfrm>
        </p:spPr>
        <p:txBody>
          <a:bodyPr>
            <a:normAutofit/>
          </a:bodyPr>
          <a:lstStyle/>
          <a:p>
            <a:r>
              <a:rPr lang="fr-FR" dirty="0"/>
              <a:t>- Modifier l’état d’une commande</a:t>
            </a:r>
          </a:p>
          <a:p>
            <a:r>
              <a:rPr lang="fr-FR" dirty="0"/>
              <a:t>- Afficher les commandes en cours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C0F981-6AF9-C8E4-66B4-1B66B933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1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C9DD7E5-C854-492A-9A94-054A4118E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110DF80-7755-48B5-8B8F-47C1B9CE5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DF87596-43C3-EF8A-897A-3166D8D3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88" y="1"/>
            <a:ext cx="5910470" cy="16258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dirty="0"/>
              <a:t>MCD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AF1A1E-E905-F521-F704-CAF7CBBDB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810" y="0"/>
            <a:ext cx="4887402" cy="16258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dirty="0"/>
              <a:t>- </a:t>
            </a:r>
            <a:r>
              <a:rPr lang="en-US" dirty="0" err="1"/>
              <a:t>Qu’est-ce</a:t>
            </a:r>
            <a:r>
              <a:rPr lang="en-US" dirty="0"/>
              <a:t> </a:t>
            </a:r>
            <a:r>
              <a:rPr lang="en-US" dirty="0" err="1"/>
              <a:t>qu’un</a:t>
            </a:r>
            <a:r>
              <a:rPr lang="en-US" dirty="0"/>
              <a:t> MCD ?</a:t>
            </a:r>
          </a:p>
          <a:p>
            <a:pPr defTabSz="914400">
              <a:spcBef>
                <a:spcPts val="1000"/>
              </a:spcBef>
            </a:pPr>
            <a:r>
              <a:rPr lang="en-US" dirty="0"/>
              <a:t>- </a:t>
            </a:r>
            <a:r>
              <a:rPr lang="en-US" dirty="0" err="1"/>
              <a:t>Méthode</a:t>
            </a:r>
            <a:r>
              <a:rPr lang="en-US" dirty="0"/>
              <a:t> MERISE</a:t>
            </a:r>
          </a:p>
        </p:txBody>
      </p:sp>
      <p:pic>
        <p:nvPicPr>
          <p:cNvPr id="6" name="Image 5" descr="Une image contenant texte, diagramme, capture d’écran, Plan&#10;&#10;Description générée automatiquement">
            <a:extLst>
              <a:ext uri="{FF2B5EF4-FFF2-40B4-BE49-F238E27FC236}">
                <a16:creationId xmlns:a16="http://schemas.microsoft.com/office/drawing/2014/main" id="{2C3BDA3E-CF24-6E64-3C7A-159CDBF23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39" y="1453758"/>
            <a:ext cx="10055722" cy="4625633"/>
          </a:xfrm>
          <a:prstGeom prst="rect">
            <a:avLst/>
          </a:prstGeom>
        </p:spPr>
      </p:pic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65078947-9D7F-7DB4-5CE2-B802E5929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FFE435-0754-492D-B815-BD114217D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4203771-49CC-CDD2-1A72-72BF1126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296" y="-142711"/>
            <a:ext cx="665840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 dirty="0"/>
              <a:t>MLD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5184D7-9F59-24F2-991B-6364135B0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199" y="689525"/>
            <a:ext cx="394014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dirty="0"/>
              <a:t>- </a:t>
            </a:r>
            <a:r>
              <a:rPr lang="en-US" dirty="0" err="1"/>
              <a:t>Qu’est-ce</a:t>
            </a:r>
            <a:r>
              <a:rPr lang="en-US" dirty="0"/>
              <a:t> </a:t>
            </a:r>
            <a:r>
              <a:rPr lang="en-US" dirty="0" err="1"/>
              <a:t>qu’un</a:t>
            </a:r>
            <a:r>
              <a:rPr lang="en-US" dirty="0"/>
              <a:t> MLD ?</a:t>
            </a:r>
          </a:p>
        </p:txBody>
      </p:sp>
      <p:pic>
        <p:nvPicPr>
          <p:cNvPr id="6" name="Image 5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1084A11C-0842-2ECF-3AF7-1E24810C7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61" y="1698952"/>
            <a:ext cx="9560478" cy="4469523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4C88EDC9-09DB-02BB-65AA-5ADEDCD94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4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4D3738-11FF-1C38-A0EC-9DD64C080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>
            <a:normAutofit/>
          </a:bodyPr>
          <a:lstStyle/>
          <a:p>
            <a:r>
              <a:rPr lang="fr-FR" dirty="0"/>
              <a:t>Création d’une commande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4E5E31-AAA1-D83F-10E6-ED88BC8E2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48521"/>
            <a:ext cx="5545867" cy="3470616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fr-FR" dirty="0"/>
              <a:t>Champs d’informations essentiels :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Nom, Prénom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Adresse de facturation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Ville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Date et heure souhaité pour le retrait</a:t>
            </a:r>
          </a:p>
          <a:p>
            <a:pPr>
              <a:lnSpc>
                <a:spcPct val="100000"/>
              </a:lnSpc>
              <a:buClrTx/>
            </a:pPr>
            <a:endParaRPr lang="fr-FR" dirty="0"/>
          </a:p>
          <a:p>
            <a:pPr>
              <a:lnSpc>
                <a:spcPct val="100000"/>
              </a:lnSpc>
              <a:buClrTx/>
            </a:pPr>
            <a:r>
              <a:rPr lang="fr-FR" dirty="0"/>
              <a:t>Planification de retrait :</a:t>
            </a:r>
          </a:p>
          <a:p>
            <a:pPr>
              <a:lnSpc>
                <a:spcPct val="100000"/>
              </a:lnSpc>
              <a:buClrTx/>
            </a:pPr>
            <a:r>
              <a:rPr lang="fr-FR" dirty="0"/>
              <a:t>- L’utilisateur peut récupérer la commande au plus tôt deux jours après</a:t>
            </a:r>
          </a:p>
        </p:txBody>
      </p:sp>
      <p:pic>
        <p:nvPicPr>
          <p:cNvPr id="6" name="Image 5" descr="Une image contenant texte, capture d’écran, reçu, Police&#10;&#10;Description générée automatiquement">
            <a:extLst>
              <a:ext uri="{FF2B5EF4-FFF2-40B4-BE49-F238E27FC236}">
                <a16:creationId xmlns:a16="http://schemas.microsoft.com/office/drawing/2014/main" id="{B15FBAE7-9A73-F9D2-DC82-6F657C75D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254" y="1412791"/>
            <a:ext cx="4763698" cy="403241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A96D0B-0948-4CB0-5707-C0B06465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6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C57C68-3225-481A-AF9D-AED6DDB0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Panier en session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DF629C-F1E2-46F9-914B-744A6E4EF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0733"/>
            <a:ext cx="10972800" cy="403653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fr-FR" dirty="0"/>
              <a:t>Qu’est-ce qu’une session ?</a:t>
            </a:r>
          </a:p>
          <a:p>
            <a:pPr marL="342900" indent="-342900">
              <a:buFontTx/>
              <a:buChar char="-"/>
            </a:pPr>
            <a:r>
              <a:rPr lang="fr-FR" dirty="0"/>
              <a:t>Pourquoi ?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10252AFA-B2F0-4CB0-ADCA-CEA246320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10FC015-2F17-4E18-B4B1-F4A18B89E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930" y="278893"/>
            <a:ext cx="4716395" cy="630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16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9F33C4-A5EB-426E-80C3-381E8A03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Panier en session (pt.2)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1709E9A9-632F-47F0-8A2B-D85A34565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D0EB6887-A4FF-466F-B18D-236077CED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75" y="1552575"/>
            <a:ext cx="4581525" cy="4803775"/>
          </a:xfrm>
        </p:spPr>
      </p:pic>
    </p:spTree>
    <p:extLst>
      <p:ext uri="{BB962C8B-B14F-4D97-AF65-F5344CB8AC3E}">
        <p14:creationId xmlns:p14="http://schemas.microsoft.com/office/powerpoint/2010/main" val="3588284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178A5-63E4-7B31-B4E5-C556D587C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Facturation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D776FD-4B4C-5154-446C-34F6DF2FF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Comment ça fonctionne ?</a:t>
            </a:r>
          </a:p>
        </p:txBody>
      </p:sp>
      <p:pic>
        <p:nvPicPr>
          <p:cNvPr id="6" name="Image 5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5BF7BBEC-85B3-AACD-C4CD-40F49CCA0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12" y="2106204"/>
            <a:ext cx="7506748" cy="3562847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BF666BB8-E062-EF7A-BE6B-1F73587BCAD4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00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A6BECB-9497-B8A6-C6EF-B40C754FA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Facturation (pt.2)</a:t>
            </a:r>
          </a:p>
        </p:txBody>
      </p:sp>
      <p:pic>
        <p:nvPicPr>
          <p:cNvPr id="7" name="Espace réservé du contenu 6" descr="Une image contenant texte, capture d’écran, affichage, Police&#10;&#10;Description générée automatiquement">
            <a:extLst>
              <a:ext uri="{FF2B5EF4-FFF2-40B4-BE49-F238E27FC236}">
                <a16:creationId xmlns:a16="http://schemas.microsoft.com/office/drawing/2014/main" id="{B63CA21C-51D9-CCEA-7EFC-B615696AA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92" y="1411287"/>
            <a:ext cx="6438816" cy="4035425"/>
          </a:xfrm>
        </p:spPr>
      </p:pic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5B5EEC2-7E7A-F160-CB06-F091E0612CED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242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15CEC5-EA3B-A573-1C86-2EA754A52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369169" cy="1575276"/>
          </a:xfrm>
        </p:spPr>
        <p:txBody>
          <a:bodyPr>
            <a:normAutofit/>
          </a:bodyPr>
          <a:lstStyle/>
          <a:p>
            <a:r>
              <a:rPr lang="fr-FR" dirty="0"/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EB4A7B-8EFD-7E40-A645-807C33497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5355276" cy="3174788"/>
          </a:xfrm>
        </p:spPr>
        <p:txBody>
          <a:bodyPr anchor="t">
            <a:normAutofit/>
          </a:bodyPr>
          <a:lstStyle/>
          <a:p>
            <a:r>
              <a:rPr lang="en-US" dirty="0"/>
              <a:t>- Qui suis-je ?</a:t>
            </a:r>
          </a:p>
          <a:p>
            <a:r>
              <a:rPr lang="en-US" dirty="0"/>
              <a:t>- Mon </a:t>
            </a:r>
            <a:r>
              <a:rPr lang="en-US" dirty="0" err="1"/>
              <a:t>projet</a:t>
            </a:r>
            <a:endParaRPr lang="en-US" dirty="0"/>
          </a:p>
        </p:txBody>
      </p:sp>
      <p:pic>
        <p:nvPicPr>
          <p:cNvPr id="5" name="Espace réservé du contenu 4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9611A00B-1FF9-2729-8EA7-C6D080D17F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r="-1" b="-1"/>
          <a:stretch/>
        </p:blipFill>
        <p:spPr>
          <a:xfrm>
            <a:off x="6599498" y="2"/>
            <a:ext cx="5592502" cy="6218525"/>
          </a:xfrm>
          <a:custGeom>
            <a:avLst/>
            <a:gdLst/>
            <a:ahLst/>
            <a:cxnLst/>
            <a:rect l="l" t="t" r="r" b="b"/>
            <a:pathLst>
              <a:path w="5592502" h="6218525">
                <a:moveTo>
                  <a:pt x="2549391" y="5657612"/>
                </a:moveTo>
                <a:cubicBezTo>
                  <a:pt x="2568895" y="5660359"/>
                  <a:pt x="2588012" y="5665853"/>
                  <a:pt x="2606158" y="5674005"/>
                </a:cubicBezTo>
                <a:cubicBezTo>
                  <a:pt x="2690694" y="5711355"/>
                  <a:pt x="2743699" y="5803287"/>
                  <a:pt x="2734722" y="5897877"/>
                </a:cubicBezTo>
                <a:cubicBezTo>
                  <a:pt x="2720716" y="6045476"/>
                  <a:pt x="2578003" y="6136188"/>
                  <a:pt x="2445921" y="6086557"/>
                </a:cubicBezTo>
                <a:cubicBezTo>
                  <a:pt x="2352551" y="6051652"/>
                  <a:pt x="2293727" y="5951889"/>
                  <a:pt x="2306440" y="5850621"/>
                </a:cubicBezTo>
                <a:cubicBezTo>
                  <a:pt x="2319512" y="5745685"/>
                  <a:pt x="2398158" y="5671063"/>
                  <a:pt x="2490307" y="5657701"/>
                </a:cubicBezTo>
                <a:cubicBezTo>
                  <a:pt x="2509998" y="5654864"/>
                  <a:pt x="2529887" y="5654864"/>
                  <a:pt x="2549391" y="5657612"/>
                </a:cubicBezTo>
                <a:close/>
                <a:moveTo>
                  <a:pt x="708303" y="494981"/>
                </a:moveTo>
                <a:cubicBezTo>
                  <a:pt x="758766" y="498141"/>
                  <a:pt x="808381" y="509490"/>
                  <a:pt x="855181" y="528594"/>
                </a:cubicBezTo>
                <a:cubicBezTo>
                  <a:pt x="1052623" y="608676"/>
                  <a:pt x="1174866" y="823069"/>
                  <a:pt x="1146999" y="1039903"/>
                </a:cubicBezTo>
                <a:cubicBezTo>
                  <a:pt x="1106562" y="1357577"/>
                  <a:pt x="789750" y="1547407"/>
                  <a:pt x="502601" y="1427029"/>
                </a:cubicBezTo>
                <a:cubicBezTo>
                  <a:pt x="303292" y="1343573"/>
                  <a:pt x="183634" y="1123578"/>
                  <a:pt x="217535" y="904373"/>
                </a:cubicBezTo>
                <a:cubicBezTo>
                  <a:pt x="256894" y="649831"/>
                  <a:pt x="474662" y="481046"/>
                  <a:pt x="708303" y="494981"/>
                </a:cubicBezTo>
                <a:close/>
                <a:moveTo>
                  <a:pt x="2580518" y="186644"/>
                </a:moveTo>
                <a:cubicBezTo>
                  <a:pt x="2602438" y="187938"/>
                  <a:pt x="2623999" y="192821"/>
                  <a:pt x="2644369" y="201008"/>
                </a:cubicBezTo>
                <a:cubicBezTo>
                  <a:pt x="2730556" y="235843"/>
                  <a:pt x="2783562" y="328998"/>
                  <a:pt x="2771424" y="423660"/>
                </a:cubicBezTo>
                <a:cubicBezTo>
                  <a:pt x="2753683" y="561920"/>
                  <a:pt x="2615927" y="644516"/>
                  <a:pt x="2491026" y="592159"/>
                </a:cubicBezTo>
                <a:cubicBezTo>
                  <a:pt x="2404264" y="555816"/>
                  <a:pt x="2352192" y="460147"/>
                  <a:pt x="2366987" y="364694"/>
                </a:cubicBezTo>
                <a:cubicBezTo>
                  <a:pt x="2384081" y="253943"/>
                  <a:pt x="2478888" y="180540"/>
                  <a:pt x="2580518" y="186644"/>
                </a:cubicBezTo>
                <a:close/>
                <a:moveTo>
                  <a:pt x="3406298" y="0"/>
                </a:moveTo>
                <a:lnTo>
                  <a:pt x="4023898" y="0"/>
                </a:lnTo>
                <a:lnTo>
                  <a:pt x="4039485" y="16440"/>
                </a:lnTo>
                <a:cubicBezTo>
                  <a:pt x="4112899" y="107670"/>
                  <a:pt x="4150006" y="228832"/>
                  <a:pt x="4134340" y="350976"/>
                </a:cubicBezTo>
                <a:cubicBezTo>
                  <a:pt x="4097638" y="636402"/>
                  <a:pt x="3812859" y="806910"/>
                  <a:pt x="3554440" y="699175"/>
                </a:cubicBezTo>
                <a:cubicBezTo>
                  <a:pt x="3374882" y="624048"/>
                  <a:pt x="3267147" y="426247"/>
                  <a:pt x="3297887" y="228805"/>
                </a:cubicBezTo>
                <a:cubicBezTo>
                  <a:pt x="3311165" y="142914"/>
                  <a:pt x="3347028" y="67910"/>
                  <a:pt x="3397755" y="8363"/>
                </a:cubicBezTo>
                <a:close/>
                <a:moveTo>
                  <a:pt x="1503015" y="0"/>
                </a:moveTo>
                <a:lnTo>
                  <a:pt x="1857869" y="0"/>
                </a:lnTo>
                <a:lnTo>
                  <a:pt x="1875734" y="7199"/>
                </a:lnTo>
                <a:cubicBezTo>
                  <a:pt x="1972792" y="53203"/>
                  <a:pt x="2044088" y="119768"/>
                  <a:pt x="2073805" y="147644"/>
                </a:cubicBezTo>
                <a:cubicBezTo>
                  <a:pt x="2298899" y="357871"/>
                  <a:pt x="2120777" y="615502"/>
                  <a:pt x="2304070" y="931092"/>
                </a:cubicBezTo>
                <a:cubicBezTo>
                  <a:pt x="2332548" y="977849"/>
                  <a:pt x="2365220" y="1021948"/>
                  <a:pt x="2401678" y="1062815"/>
                </a:cubicBezTo>
                <a:cubicBezTo>
                  <a:pt x="2473501" y="1144478"/>
                  <a:pt x="2607307" y="1130114"/>
                  <a:pt x="2658732" y="1035092"/>
                </a:cubicBezTo>
                <a:cubicBezTo>
                  <a:pt x="2743699" y="878014"/>
                  <a:pt x="2824931" y="701903"/>
                  <a:pt x="2989622" y="656081"/>
                </a:cubicBezTo>
                <a:cubicBezTo>
                  <a:pt x="3309810" y="566949"/>
                  <a:pt x="3500428" y="1096285"/>
                  <a:pt x="3832251" y="1033009"/>
                </a:cubicBezTo>
                <a:cubicBezTo>
                  <a:pt x="3970008" y="1006722"/>
                  <a:pt x="4049875" y="893816"/>
                  <a:pt x="4122489" y="753905"/>
                </a:cubicBezTo>
                <a:cubicBezTo>
                  <a:pt x="4142671" y="714904"/>
                  <a:pt x="4162351" y="673821"/>
                  <a:pt x="4182533" y="631806"/>
                </a:cubicBezTo>
                <a:cubicBezTo>
                  <a:pt x="4229290" y="465301"/>
                  <a:pt x="4292692" y="172828"/>
                  <a:pt x="4600355" y="8334"/>
                </a:cubicBezTo>
                <a:lnTo>
                  <a:pt x="4621097" y="0"/>
                </a:lnTo>
                <a:lnTo>
                  <a:pt x="5592502" y="0"/>
                </a:lnTo>
                <a:lnTo>
                  <a:pt x="5592502" y="6214998"/>
                </a:lnTo>
                <a:lnTo>
                  <a:pt x="5570190" y="6214772"/>
                </a:lnTo>
                <a:cubicBezTo>
                  <a:pt x="5484588" y="6205588"/>
                  <a:pt x="5403563" y="6179480"/>
                  <a:pt x="5336013" y="6134537"/>
                </a:cubicBezTo>
                <a:cubicBezTo>
                  <a:pt x="5329154" y="6129869"/>
                  <a:pt x="5322654" y="6124696"/>
                  <a:pt x="5316549" y="6119095"/>
                </a:cubicBezTo>
                <a:cubicBezTo>
                  <a:pt x="5197251" y="6026083"/>
                  <a:pt x="4557234" y="5546951"/>
                  <a:pt x="4161920" y="5655261"/>
                </a:cubicBezTo>
                <a:cubicBezTo>
                  <a:pt x="3724588" y="5774990"/>
                  <a:pt x="3364683" y="6051365"/>
                  <a:pt x="3163578" y="5852918"/>
                </a:cubicBezTo>
                <a:cubicBezTo>
                  <a:pt x="3116533" y="5806591"/>
                  <a:pt x="3049235" y="5739436"/>
                  <a:pt x="2973749" y="5663664"/>
                </a:cubicBezTo>
                <a:cubicBezTo>
                  <a:pt x="2851650" y="5565913"/>
                  <a:pt x="2725959" y="5472256"/>
                  <a:pt x="2569025" y="5499547"/>
                </a:cubicBezTo>
                <a:cubicBezTo>
                  <a:pt x="2209910" y="5562035"/>
                  <a:pt x="2237849" y="5993549"/>
                  <a:pt x="1769490" y="6169659"/>
                </a:cubicBezTo>
                <a:cubicBezTo>
                  <a:pt x="1527877" y="6260515"/>
                  <a:pt x="1178242" y="6229415"/>
                  <a:pt x="1004789" y="6036355"/>
                </a:cubicBezTo>
                <a:cubicBezTo>
                  <a:pt x="724104" y="5723780"/>
                  <a:pt x="1106993" y="5230642"/>
                  <a:pt x="804905" y="4851273"/>
                </a:cubicBezTo>
                <a:cubicBezTo>
                  <a:pt x="628292" y="4629698"/>
                  <a:pt x="441120" y="4729173"/>
                  <a:pt x="243535" y="4461846"/>
                </a:cubicBezTo>
                <a:cubicBezTo>
                  <a:pt x="97446" y="4264262"/>
                  <a:pt x="-23647" y="4082765"/>
                  <a:pt x="35822" y="3819891"/>
                </a:cubicBezTo>
                <a:cubicBezTo>
                  <a:pt x="115402" y="3468316"/>
                  <a:pt x="419645" y="3331136"/>
                  <a:pt x="416485" y="3077311"/>
                </a:cubicBezTo>
                <a:cubicBezTo>
                  <a:pt x="412894" y="2772206"/>
                  <a:pt x="39413" y="2711086"/>
                  <a:pt x="2855" y="2363246"/>
                </a:cubicBezTo>
                <a:cubicBezTo>
                  <a:pt x="-20990" y="2136357"/>
                  <a:pt x="106640" y="1864649"/>
                  <a:pt x="308319" y="1738959"/>
                </a:cubicBezTo>
                <a:cubicBezTo>
                  <a:pt x="680004" y="1507042"/>
                  <a:pt x="1099021" y="1898408"/>
                  <a:pt x="1384015" y="1665772"/>
                </a:cubicBezTo>
                <a:cubicBezTo>
                  <a:pt x="1554236" y="1526793"/>
                  <a:pt x="1581960" y="1242948"/>
                  <a:pt x="1548849" y="1064181"/>
                </a:cubicBezTo>
                <a:cubicBezTo>
                  <a:pt x="1485717" y="723810"/>
                  <a:pt x="1206612" y="668075"/>
                  <a:pt x="1216954" y="408794"/>
                </a:cubicBezTo>
                <a:cubicBezTo>
                  <a:pt x="1222664" y="264268"/>
                  <a:pt x="1316043" y="114328"/>
                  <a:pt x="1447763" y="29453"/>
                </a:cubicBezTo>
                <a:close/>
              </a:path>
            </a:pathLst>
          </a:cu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D1C5E8-6A4A-1341-ABF0-72CDA9E4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3EF3E0-013F-DB54-521E-A5DA15F8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>
            <a:normAutofit/>
          </a:bodyPr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5B39B3-B72F-D3FC-B361-AE5988390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48521"/>
            <a:ext cx="5545867" cy="3470616"/>
          </a:xfrm>
        </p:spPr>
        <p:txBody>
          <a:bodyPr>
            <a:normAutofit/>
          </a:bodyPr>
          <a:lstStyle/>
          <a:p>
            <a:r>
              <a:rPr lang="fr-FR" dirty="0"/>
              <a:t>- API </a:t>
            </a:r>
            <a:r>
              <a:rPr lang="fr-FR" dirty="0" err="1"/>
              <a:t>Rest</a:t>
            </a:r>
            <a:r>
              <a:rPr lang="fr-FR" dirty="0"/>
              <a:t> ?</a:t>
            </a:r>
          </a:p>
          <a:p>
            <a:r>
              <a:rPr lang="fr-FR" dirty="0"/>
              <a:t>- Utilisation dans mon projet</a:t>
            </a:r>
          </a:p>
        </p:txBody>
      </p:sp>
      <p:pic>
        <p:nvPicPr>
          <p:cNvPr id="6" name="Image 5" descr="Une image contenant texte, capture d’écran, affichage, diagramme&#10;&#10;Description générée automatiquement">
            <a:extLst>
              <a:ext uri="{FF2B5EF4-FFF2-40B4-BE49-F238E27FC236}">
                <a16:creationId xmlns:a16="http://schemas.microsoft.com/office/drawing/2014/main" id="{90C57D17-0795-EC98-8685-BA92A1C8D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442" y="1840300"/>
            <a:ext cx="4835495" cy="338484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8C93F5-62AF-0587-7F8F-AABF0C0C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1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EB5101-BAB9-C4E9-FC13-38076BE30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(pt.2)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E1F27A03-C0BB-2A79-D55B-BB8523CC5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6DEB9F4-2A71-4A79-B7CB-71CA2EE89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36219"/>
            <a:ext cx="8137896" cy="4920131"/>
          </a:xfrm>
        </p:spPr>
      </p:pic>
    </p:spTree>
    <p:extLst>
      <p:ext uri="{BB962C8B-B14F-4D97-AF65-F5344CB8AC3E}">
        <p14:creationId xmlns:p14="http://schemas.microsoft.com/office/powerpoint/2010/main" val="55363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01B35E-7163-88E7-E871-74B680B13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5"/>
            <a:ext cx="10972800" cy="1325563"/>
          </a:xfrm>
        </p:spPr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(pt.3)</a:t>
            </a:r>
          </a:p>
        </p:txBody>
      </p:sp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19DB8AF9-8414-77F4-89EB-2131D750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3A90F0F2-D1D1-4017-A9F1-02C72D873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71392"/>
            <a:ext cx="7011378" cy="2267266"/>
          </a:xfrm>
        </p:spPr>
      </p:pic>
    </p:spTree>
    <p:extLst>
      <p:ext uri="{BB962C8B-B14F-4D97-AF65-F5344CB8AC3E}">
        <p14:creationId xmlns:p14="http://schemas.microsoft.com/office/powerpoint/2010/main" val="151687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AC373D-EF63-43E0-A9BF-E1E907770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325563"/>
          </a:xfrm>
        </p:spPr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(pt.4)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3D1C1C-CA91-4288-9D8C-B2F1BB612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3A107BEE-CCBF-4398-8D38-CC4BBD119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7E4E64-6769-4211-B8F8-DEFD59F19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83742"/>
            <a:ext cx="8639175" cy="593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87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13C8A8-174D-4EB6-924E-84BCF022E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48211"/>
            <a:ext cx="10972800" cy="1325563"/>
          </a:xfrm>
        </p:spPr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(pt.5)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E918B17-A9DD-4D1C-A951-F12E5A63E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16" y="933054"/>
            <a:ext cx="8726118" cy="5677692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AD06CB61-239E-4A70-A565-D6AC1329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33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4C9530-F50E-03E0-5082-91862317C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VueJS</a:t>
            </a:r>
            <a:r>
              <a:rPr lang="fr-FR" dirty="0"/>
              <a:t> et Axios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ABC1BA-583D-69FC-E11D-6B3BE78EA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Qu’est-ce que </a:t>
            </a:r>
            <a:r>
              <a:rPr lang="fr-FR" dirty="0" err="1"/>
              <a:t>VueJS</a:t>
            </a:r>
            <a:r>
              <a:rPr lang="fr-FR" dirty="0"/>
              <a:t> ?</a:t>
            </a:r>
          </a:p>
          <a:p>
            <a:r>
              <a:rPr lang="fr-FR" dirty="0"/>
              <a:t>- Qu’est-ce qu’Axios ?</a:t>
            </a:r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602DB61D-7CB6-1B01-8D19-99217F4E4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677" y="2612572"/>
            <a:ext cx="4298304" cy="2206666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AC3C27CC-C798-D8E0-7B49-A374376E9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9" name="Image 8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5127A518-8A28-4068-29F4-80A01580D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19" y="3410827"/>
            <a:ext cx="7009077" cy="312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0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9D8CF5-DDF6-4070-965E-A54342E20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7963"/>
            <a:ext cx="10972800" cy="1325563"/>
          </a:xfrm>
        </p:spPr>
        <p:txBody>
          <a:bodyPr/>
          <a:lstStyle/>
          <a:p>
            <a:r>
              <a:rPr lang="fr-FR" dirty="0"/>
              <a:t>Alertes SMS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4F5975-5B30-4797-A713-5F5E5B865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54857"/>
            <a:ext cx="10972800" cy="4036534"/>
          </a:xfrm>
        </p:spPr>
        <p:txBody>
          <a:bodyPr/>
          <a:lstStyle/>
          <a:p>
            <a:r>
              <a:rPr lang="fr-FR" dirty="0"/>
              <a:t>- Qu’est-ce qu’un Service ?</a:t>
            </a:r>
          </a:p>
          <a:p>
            <a:r>
              <a:rPr lang="fr-FR" dirty="0"/>
              <a:t>- Qu’est-ce qu’un </a:t>
            </a:r>
            <a:r>
              <a:rPr lang="fr-FR" dirty="0" err="1"/>
              <a:t>EventListener</a:t>
            </a:r>
            <a:r>
              <a:rPr lang="fr-FR" dirty="0"/>
              <a:t> ?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964FE860-3530-4D6A-B8DB-7CF34BDC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2DB4E81-617B-4D6F-B7ED-0363F68D5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2176534"/>
            <a:ext cx="6706182" cy="444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1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3E100B-90DA-4505-BC31-5111F6D52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5"/>
            <a:ext cx="10972800" cy="1325563"/>
          </a:xfrm>
        </p:spPr>
        <p:txBody>
          <a:bodyPr/>
          <a:lstStyle/>
          <a:p>
            <a:r>
              <a:rPr lang="fr-FR" dirty="0"/>
              <a:t>Alertes SMS (pt.2)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317227E3-FB66-47AB-9F8A-DBC58BEB0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36499BC-2A17-48F6-8C6F-CAF082A75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799" y="1061705"/>
            <a:ext cx="5696402" cy="536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CFA83E-5133-4040-904A-BA6AD274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1561"/>
            <a:ext cx="10972800" cy="1325563"/>
          </a:xfrm>
        </p:spPr>
        <p:txBody>
          <a:bodyPr/>
          <a:lstStyle/>
          <a:p>
            <a:r>
              <a:rPr lang="fr-FR" dirty="0"/>
              <a:t>Alertes SMS (pt.3)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23FFCAF4-441D-4F56-B14A-2E2ABCC38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646A77D-8B1E-4BA9-8D75-0BA3F8E78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073" y="1355027"/>
            <a:ext cx="7363853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2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337CB2-442D-6C98-A8DD-A3F646C0F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Sécurité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6FD947-E599-2267-B25D-FC72B4C0A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40040"/>
            <a:ext cx="3030071" cy="4036534"/>
          </a:xfrm>
        </p:spPr>
        <p:txBody>
          <a:bodyPr/>
          <a:lstStyle/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XSS</a:t>
            </a:r>
          </a:p>
          <a:p>
            <a:pPr>
              <a:buClrTx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Injection SQL</a:t>
            </a: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CSRF</a:t>
            </a:r>
          </a:p>
          <a:p>
            <a:pPr>
              <a:buClrTx/>
            </a:pPr>
            <a:endParaRPr lang="fr-FR" dirty="0"/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3FE6664B-AB0E-6800-977F-9381F589968D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29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B38825-EBD0-9753-B8A2-FFDABFD1F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223" y="1753714"/>
            <a:ext cx="7808259" cy="259269"/>
          </a:xfrm>
          <a:prstGeom prst="rect">
            <a:avLst/>
          </a:prstGeom>
        </p:spPr>
      </p:pic>
      <p:pic>
        <p:nvPicPr>
          <p:cNvPr id="9" name="Image 8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2E9AA10B-3DFF-0423-A4EB-2BD39F14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849" y="2219156"/>
            <a:ext cx="3439005" cy="241968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61ECB26-0604-9742-7A17-9FC8538E3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789" y="5007328"/>
            <a:ext cx="6115904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A3B37B3-279D-49A2-83A4-200BE9B8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D6A9045-ABE1-4B52-97C4-7B9D5F3E8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0290" y="0"/>
            <a:ext cx="5531710" cy="6858000"/>
          </a:xfrm>
          <a:custGeom>
            <a:avLst/>
            <a:gdLst>
              <a:gd name="connsiteX0" fmla="*/ 615190 w 5531710"/>
              <a:gd name="connsiteY0" fmla="*/ 3536635 h 6858000"/>
              <a:gd name="connsiteX1" fmla="*/ 1124778 w 5531710"/>
              <a:gd name="connsiteY1" fmla="*/ 4046223 h 6858000"/>
              <a:gd name="connsiteX2" fmla="*/ 615190 w 5531710"/>
              <a:gd name="connsiteY2" fmla="*/ 4555811 h 6858000"/>
              <a:gd name="connsiteX3" fmla="*/ 105603 w 5531710"/>
              <a:gd name="connsiteY3" fmla="*/ 4046223 h 6858000"/>
              <a:gd name="connsiteX4" fmla="*/ 615190 w 5531710"/>
              <a:gd name="connsiteY4" fmla="*/ 3536635 h 6858000"/>
              <a:gd name="connsiteX5" fmla="*/ 1497780 w 5531710"/>
              <a:gd name="connsiteY5" fmla="*/ 0 h 6858000"/>
              <a:gd name="connsiteX6" fmla="*/ 1997377 w 5531710"/>
              <a:gd name="connsiteY6" fmla="*/ 0 h 6858000"/>
              <a:gd name="connsiteX7" fmla="*/ 5164844 w 5531710"/>
              <a:gd name="connsiteY7" fmla="*/ 0 h 6858000"/>
              <a:gd name="connsiteX8" fmla="*/ 5531710 w 5531710"/>
              <a:gd name="connsiteY8" fmla="*/ 0 h 6858000"/>
              <a:gd name="connsiteX9" fmla="*/ 5531710 w 5531710"/>
              <a:gd name="connsiteY9" fmla="*/ 6858000 h 6858000"/>
              <a:gd name="connsiteX10" fmla="*/ 1997377 w 5531710"/>
              <a:gd name="connsiteY10" fmla="*/ 6858000 h 6858000"/>
              <a:gd name="connsiteX11" fmla="*/ 311757 w 5531710"/>
              <a:gd name="connsiteY11" fmla="*/ 6858000 h 6858000"/>
              <a:gd name="connsiteX12" fmla="*/ 314130 w 5531710"/>
              <a:gd name="connsiteY12" fmla="*/ 6707670 h 6858000"/>
              <a:gd name="connsiteX13" fmla="*/ 599702 w 5531710"/>
              <a:gd name="connsiteY13" fmla="*/ 5670858 h 6858000"/>
              <a:gd name="connsiteX14" fmla="*/ 1211433 w 5531710"/>
              <a:gd name="connsiteY14" fmla="*/ 4641255 h 6858000"/>
              <a:gd name="connsiteX15" fmla="*/ 1053041 w 5531710"/>
              <a:gd name="connsiteY15" fmla="*/ 3164269 h 6858000"/>
              <a:gd name="connsiteX16" fmla="*/ 607048 w 5531710"/>
              <a:gd name="connsiteY16" fmla="*/ 2589405 h 6858000"/>
              <a:gd name="connsiteX17" fmla="*/ 1054915 w 5531710"/>
              <a:gd name="connsiteY17" fmla="*/ 1068099 h 6858000"/>
              <a:gd name="connsiteX18" fmla="*/ 1502877 w 5531710"/>
              <a:gd name="connsiteY18" fmla="*/ 419995 h 6858000"/>
              <a:gd name="connsiteX19" fmla="*/ 1505904 w 5531710"/>
              <a:gd name="connsiteY19" fmla="*/ 184996 h 6858000"/>
              <a:gd name="connsiteX20" fmla="*/ 14543 w 5531710"/>
              <a:gd name="connsiteY20" fmla="*/ 0 h 6858000"/>
              <a:gd name="connsiteX21" fmla="*/ 879351 w 5531710"/>
              <a:gd name="connsiteY21" fmla="*/ 0 h 6858000"/>
              <a:gd name="connsiteX22" fmla="*/ 892053 w 5531710"/>
              <a:gd name="connsiteY22" fmla="*/ 78052 h 6858000"/>
              <a:gd name="connsiteX23" fmla="*/ 561940 w 5531710"/>
              <a:gd name="connsiteY23" fmla="*/ 535443 h 6858000"/>
              <a:gd name="connsiteX24" fmla="*/ 15320 w 5531710"/>
              <a:gd name="connsiteY24" fmla="*/ 219852 h 6858000"/>
              <a:gd name="connsiteX25" fmla="*/ 4234 w 5531710"/>
              <a:gd name="connsiteY25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531710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3" y="4555811"/>
                  <a:pt x="105603" y="4327661"/>
                  <a:pt x="105603" y="4046223"/>
                </a:cubicBezTo>
                <a:cubicBezTo>
                  <a:pt x="105603" y="3764785"/>
                  <a:pt x="333753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531710" y="0"/>
                </a:lnTo>
                <a:lnTo>
                  <a:pt x="5531710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2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3" y="2805523"/>
                  <a:pt x="607048" y="2589405"/>
                </a:cubicBezTo>
                <a:cubicBezTo>
                  <a:pt x="366280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20" y="219852"/>
                </a:cubicBezTo>
                <a:cubicBezTo>
                  <a:pt x="-630" y="160329"/>
                  <a:pt x="-3761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CA31FD-E253-032F-B993-1B738646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4769671" cy="2325590"/>
          </a:xfrm>
        </p:spPr>
        <p:txBody>
          <a:bodyPr>
            <a:normAutofit/>
          </a:bodyPr>
          <a:lstStyle/>
          <a:p>
            <a:r>
              <a:rPr lang="fr-FR" dirty="0"/>
              <a:t>Technologies utilisées :</a:t>
            </a:r>
          </a:p>
        </p:txBody>
      </p:sp>
      <p:pic>
        <p:nvPicPr>
          <p:cNvPr id="46" name="Espace réservé du contenu 45" descr="Une image contenant Graphique, logo, cercle, Police&#10;&#10;Description générée automatiquement">
            <a:extLst>
              <a:ext uri="{FF2B5EF4-FFF2-40B4-BE49-F238E27FC236}">
                <a16:creationId xmlns:a16="http://schemas.microsoft.com/office/drawing/2014/main" id="{8EDCD400-F2AF-B741-B401-BD8A1898D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450" y="280609"/>
            <a:ext cx="1237959" cy="1237959"/>
          </a:xfrm>
        </p:spPr>
      </p:pic>
      <p:pic>
        <p:nvPicPr>
          <p:cNvPr id="26" name="Image 25" descr="Une image contenant plante, plante d’intérieur, Plante terrestre, fleur&#10;&#10;Description générée automatiquement">
            <a:extLst>
              <a:ext uri="{FF2B5EF4-FFF2-40B4-BE49-F238E27FC236}">
                <a16:creationId xmlns:a16="http://schemas.microsoft.com/office/drawing/2014/main" id="{372315FD-15B8-0105-4E02-28F51078A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479" y="1799179"/>
            <a:ext cx="904840" cy="1365797"/>
          </a:xfrm>
          <a:prstGeom prst="rect">
            <a:avLst/>
          </a:prstGeom>
        </p:spPr>
      </p:pic>
      <p:pic>
        <p:nvPicPr>
          <p:cNvPr id="24" name="Image 23" descr="Une image contenant Graphique, Police, symbole, logo&#10;&#10;Description générée automatiquement">
            <a:extLst>
              <a:ext uri="{FF2B5EF4-FFF2-40B4-BE49-F238E27FC236}">
                <a16:creationId xmlns:a16="http://schemas.microsoft.com/office/drawing/2014/main" id="{2911CEE3-28F6-E8AD-D237-36AFA29D9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668" y="4822659"/>
            <a:ext cx="1134135" cy="1365797"/>
          </a:xfrm>
          <a:prstGeom prst="rect">
            <a:avLst/>
          </a:prstGeom>
        </p:spPr>
      </p:pic>
      <p:pic>
        <p:nvPicPr>
          <p:cNvPr id="6" name="Espace réservé du contenu 5" descr="Une image contenant clipart, cercle, dessin humoristique, Graphique&#10;&#10;Description générée automatiquement">
            <a:extLst>
              <a:ext uri="{FF2B5EF4-FFF2-40B4-BE49-F238E27FC236}">
                <a16:creationId xmlns:a16="http://schemas.microsoft.com/office/drawing/2014/main" id="{940F5622-41B7-19E0-40D7-B6A42C660D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000" y="3310919"/>
            <a:ext cx="1365797" cy="1365797"/>
          </a:xfrm>
          <a:prstGeom prst="rect">
            <a:avLst/>
          </a:prstGeom>
        </p:spPr>
      </p:pic>
      <p:pic>
        <p:nvPicPr>
          <p:cNvPr id="22" name="Image 21" descr="Une image contenant Graphique, graphisme, symbole, Police&#10;&#10;Description générée automatiquement">
            <a:extLst>
              <a:ext uri="{FF2B5EF4-FFF2-40B4-BE49-F238E27FC236}">
                <a16:creationId xmlns:a16="http://schemas.microsoft.com/office/drawing/2014/main" id="{10775ED6-8280-3FCD-5B82-439CE64E58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16691"/>
            <a:ext cx="1712598" cy="136579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809F58-BA26-DFED-B2DE-9F5409C9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48" name="Image 47" descr="Une image contenant Graphique, Caractère coloré, symbole, créativité&#10;&#10;Description générée automatiquement">
            <a:extLst>
              <a:ext uri="{FF2B5EF4-FFF2-40B4-BE49-F238E27FC236}">
                <a16:creationId xmlns:a16="http://schemas.microsoft.com/office/drawing/2014/main" id="{F50CC10B-E7B8-2A51-8F37-9E9909A5FE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179" y="1700368"/>
            <a:ext cx="1428750" cy="1428750"/>
          </a:xfrm>
          <a:prstGeom prst="rect">
            <a:avLst/>
          </a:prstGeom>
        </p:spPr>
      </p:pic>
      <p:pic>
        <p:nvPicPr>
          <p:cNvPr id="52" name="Image 51" descr="Une image contenant Graphique, Caractère coloré, graphisme, capture d’écran&#10;&#10;Description générée automatiquement">
            <a:extLst>
              <a:ext uri="{FF2B5EF4-FFF2-40B4-BE49-F238E27FC236}">
                <a16:creationId xmlns:a16="http://schemas.microsoft.com/office/drawing/2014/main" id="{8A685040-0891-53B6-F7FD-D297ED27A3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638" y="3310919"/>
            <a:ext cx="1648880" cy="1428751"/>
          </a:xfrm>
          <a:prstGeom prst="rect">
            <a:avLst/>
          </a:prstGeom>
        </p:spPr>
      </p:pic>
      <p:pic>
        <p:nvPicPr>
          <p:cNvPr id="55" name="Image 54" descr="Une image contenant Symétrie, carré, motif, Rectangle&#10;&#10;Description générée automatiquement">
            <a:extLst>
              <a:ext uri="{FF2B5EF4-FFF2-40B4-BE49-F238E27FC236}">
                <a16:creationId xmlns:a16="http://schemas.microsoft.com/office/drawing/2014/main" id="{1EE23FCA-DCA2-0A41-E614-899DCE2A6C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177" y="4739670"/>
            <a:ext cx="1447801" cy="163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8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4BE580-3BA4-9B1C-58E7-FAF51202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Sécurité (pt.2)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41E39E-3422-53A4-D9CA-286D8CD41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96604"/>
            <a:ext cx="3872753" cy="4036534"/>
          </a:xfrm>
        </p:spPr>
        <p:txBody>
          <a:bodyPr/>
          <a:lstStyle/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Attaque </a:t>
            </a:r>
            <a:r>
              <a:rPr lang="fr-FR" dirty="0" err="1"/>
              <a:t>Bruteforce</a:t>
            </a:r>
            <a:endParaRPr lang="fr-FR" dirty="0"/>
          </a:p>
          <a:p>
            <a:pPr>
              <a:buClrTx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Attaque par Dictionnaire</a:t>
            </a:r>
          </a:p>
          <a:p>
            <a:pPr>
              <a:buClrTx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</a:t>
            </a:r>
            <a:r>
              <a:rPr lang="fr-FR" dirty="0" err="1"/>
              <a:t>Upload</a:t>
            </a:r>
            <a:endParaRPr lang="fr-FR" dirty="0"/>
          </a:p>
          <a:p>
            <a:endParaRPr lang="fr-FR" dirty="0"/>
          </a:p>
        </p:txBody>
      </p:sp>
      <p:pic>
        <p:nvPicPr>
          <p:cNvPr id="6" name="Image 5" descr="Une image contenant texte, Police, capture d’écran, ligne&#10;&#10;Description générée automatiquement">
            <a:extLst>
              <a:ext uri="{FF2B5EF4-FFF2-40B4-BE49-F238E27FC236}">
                <a16:creationId xmlns:a16="http://schemas.microsoft.com/office/drawing/2014/main" id="{A3839B00-5FC5-288F-F501-021C513AB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819" y="1366783"/>
            <a:ext cx="4772691" cy="77163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FBD6786-68E1-8CCD-2F0F-0EC8A1A66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212" y="2842620"/>
            <a:ext cx="6477904" cy="428685"/>
          </a:xfrm>
          <a:prstGeom prst="rect">
            <a:avLst/>
          </a:prstGeom>
        </p:spPr>
      </p:pic>
      <p:pic>
        <p:nvPicPr>
          <p:cNvPr id="10" name="Image 9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2EFDA4B3-0F82-80D9-285E-0C915DE2E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87" y="3457068"/>
            <a:ext cx="3872754" cy="2713519"/>
          </a:xfrm>
          <a:prstGeom prst="rect">
            <a:avLst/>
          </a:prstGeom>
        </p:spPr>
      </p:pic>
      <p:sp>
        <p:nvSpPr>
          <p:cNvPr id="11" name="Espace réservé du numéro de diapositive 3">
            <a:extLst>
              <a:ext uri="{FF2B5EF4-FFF2-40B4-BE49-F238E27FC236}">
                <a16:creationId xmlns:a16="http://schemas.microsoft.com/office/drawing/2014/main" id="{0042E453-F1CB-6D8B-EF3A-5085DA803C92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71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475968-A915-4370-04AA-82DBD3C6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Hash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AB4442-7354-4540-5601-5795C612F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Qu’est-ce que c’est ?</a:t>
            </a:r>
          </a:p>
          <a:p>
            <a:r>
              <a:rPr lang="fr-FR" dirty="0"/>
              <a:t>- Dans mon projet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BC08BDD8-D75E-EB9A-CDD7-FCEEE159F989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31</a:t>
            </a:fld>
            <a:endParaRPr lang="fr-FR"/>
          </a:p>
        </p:txBody>
      </p:sp>
      <p:pic>
        <p:nvPicPr>
          <p:cNvPr id="7" name="Image 6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000AFF5B-21DC-056C-E559-5E52219D9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58" y="3500496"/>
            <a:ext cx="3696216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0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33D9B5-700A-10F5-8879-C261CB6D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3EECB7-ADC2-6D71-93BC-9620485CD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Alertes SMS à l’aide de </a:t>
            </a:r>
            <a:r>
              <a:rPr lang="fr-FR" dirty="0" err="1"/>
              <a:t>Twilio</a:t>
            </a:r>
            <a:endParaRPr lang="fr-FR" dirty="0"/>
          </a:p>
          <a:p>
            <a:r>
              <a:rPr lang="fr-FR" dirty="0"/>
              <a:t>- Gestion de plusieurs magasins</a:t>
            </a:r>
          </a:p>
          <a:p>
            <a:r>
              <a:rPr lang="fr-FR" dirty="0"/>
              <a:t>- Traduction du site en Anglais</a:t>
            </a:r>
          </a:p>
          <a:p>
            <a:r>
              <a:rPr lang="fr-FR" dirty="0"/>
              <a:t>- Conversion automatique des images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320F687-AEA7-5434-DD83-87A4F47B0F36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36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A74781-2FA5-447B-BA88-59723CACE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3FCE391-BCC6-2D26-0404-4CF217C48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22363"/>
            <a:ext cx="553871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400" dirty="0" err="1"/>
              <a:t>Démonstration</a:t>
            </a:r>
            <a:endParaRPr lang="en-US" sz="5400" dirty="0"/>
          </a:p>
        </p:txBody>
      </p:sp>
      <p:pic>
        <p:nvPicPr>
          <p:cNvPr id="7" name="Espace réservé du contenu 6" descr="Une image contenant logo, Emblème, clipart, Police&#10;&#10;Description générée automatiquement">
            <a:extLst>
              <a:ext uri="{FF2B5EF4-FFF2-40B4-BE49-F238E27FC236}">
                <a16:creationId xmlns:a16="http://schemas.microsoft.com/office/drawing/2014/main" id="{0E103C61-1D0C-70E6-1747-37F591EB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3" b="3"/>
          <a:stretch/>
        </p:blipFill>
        <p:spPr>
          <a:xfrm>
            <a:off x="6408746" y="341196"/>
            <a:ext cx="5783254" cy="5827839"/>
          </a:xfrm>
          <a:custGeom>
            <a:avLst/>
            <a:gdLst/>
            <a:ahLst/>
            <a:cxnLst/>
            <a:rect l="l" t="t" r="r" b="b"/>
            <a:pathLst>
              <a:path w="5783254" h="5827839">
                <a:moveTo>
                  <a:pt x="4737899" y="4735529"/>
                </a:moveTo>
                <a:cubicBezTo>
                  <a:pt x="5039532" y="4735529"/>
                  <a:pt x="5284054" y="4980051"/>
                  <a:pt x="5284054" y="5281684"/>
                </a:cubicBezTo>
                <a:cubicBezTo>
                  <a:pt x="5284054" y="5583317"/>
                  <a:pt x="5039532" y="5827839"/>
                  <a:pt x="4737899" y="5827839"/>
                </a:cubicBezTo>
                <a:cubicBezTo>
                  <a:pt x="4436266" y="5827839"/>
                  <a:pt x="4191744" y="5583317"/>
                  <a:pt x="4191744" y="5281684"/>
                </a:cubicBezTo>
                <a:cubicBezTo>
                  <a:pt x="4191744" y="4980051"/>
                  <a:pt x="4436266" y="4735529"/>
                  <a:pt x="4737899" y="4735529"/>
                </a:cubicBezTo>
                <a:close/>
                <a:moveTo>
                  <a:pt x="926278" y="4451445"/>
                </a:moveTo>
                <a:cubicBezTo>
                  <a:pt x="1155542" y="4451445"/>
                  <a:pt x="1341398" y="4637301"/>
                  <a:pt x="1341398" y="4866565"/>
                </a:cubicBezTo>
                <a:cubicBezTo>
                  <a:pt x="1341398" y="5095829"/>
                  <a:pt x="1155542" y="5281685"/>
                  <a:pt x="926278" y="5281685"/>
                </a:cubicBezTo>
                <a:cubicBezTo>
                  <a:pt x="697014" y="5281685"/>
                  <a:pt x="511158" y="5095829"/>
                  <a:pt x="511158" y="4866565"/>
                </a:cubicBezTo>
                <a:cubicBezTo>
                  <a:pt x="511158" y="4637301"/>
                  <a:pt x="697014" y="4451445"/>
                  <a:pt x="926278" y="4451445"/>
                </a:cubicBezTo>
                <a:close/>
                <a:moveTo>
                  <a:pt x="1681949" y="4088725"/>
                </a:moveTo>
                <a:cubicBezTo>
                  <a:pt x="1834038" y="4088725"/>
                  <a:pt x="1957331" y="4212018"/>
                  <a:pt x="1957331" y="4364107"/>
                </a:cubicBezTo>
                <a:cubicBezTo>
                  <a:pt x="1957331" y="4516196"/>
                  <a:pt x="1834038" y="4639489"/>
                  <a:pt x="1681949" y="4639489"/>
                </a:cubicBezTo>
                <a:cubicBezTo>
                  <a:pt x="1529860" y="4639489"/>
                  <a:pt x="1406567" y="4516196"/>
                  <a:pt x="1406567" y="4364107"/>
                </a:cubicBezTo>
                <a:cubicBezTo>
                  <a:pt x="1406567" y="4212018"/>
                  <a:pt x="1529860" y="4088725"/>
                  <a:pt x="1681949" y="4088725"/>
                </a:cubicBezTo>
                <a:close/>
                <a:moveTo>
                  <a:pt x="1693411" y="509182"/>
                </a:moveTo>
                <a:cubicBezTo>
                  <a:pt x="1845500" y="509182"/>
                  <a:pt x="1968793" y="632475"/>
                  <a:pt x="1968793" y="784564"/>
                </a:cubicBezTo>
                <a:cubicBezTo>
                  <a:pt x="1968793" y="936653"/>
                  <a:pt x="1845500" y="1059946"/>
                  <a:pt x="1693411" y="1059946"/>
                </a:cubicBezTo>
                <a:cubicBezTo>
                  <a:pt x="1541322" y="1059946"/>
                  <a:pt x="1418029" y="936653"/>
                  <a:pt x="1418029" y="784564"/>
                </a:cubicBezTo>
                <a:cubicBezTo>
                  <a:pt x="1418029" y="632475"/>
                  <a:pt x="1541322" y="509182"/>
                  <a:pt x="1693411" y="509182"/>
                </a:cubicBezTo>
                <a:close/>
                <a:moveTo>
                  <a:pt x="3016437" y="478512"/>
                </a:moveTo>
                <a:cubicBezTo>
                  <a:pt x="3052905" y="476034"/>
                  <a:pt x="3089701" y="476075"/>
                  <a:pt x="3126794" y="478680"/>
                </a:cubicBezTo>
                <a:cubicBezTo>
                  <a:pt x="3225709" y="485628"/>
                  <a:pt x="3326735" y="510816"/>
                  <a:pt x="3429286" y="555125"/>
                </a:cubicBezTo>
                <a:cubicBezTo>
                  <a:pt x="3588377" y="623860"/>
                  <a:pt x="3726579" y="757508"/>
                  <a:pt x="3852460" y="883435"/>
                </a:cubicBezTo>
                <a:cubicBezTo>
                  <a:pt x="4189958" y="1221166"/>
                  <a:pt x="4581366" y="1207328"/>
                  <a:pt x="4939713" y="1000031"/>
                </a:cubicBezTo>
                <a:cubicBezTo>
                  <a:pt x="5194103" y="852348"/>
                  <a:pt x="5433141" y="675268"/>
                  <a:pt x="5697634" y="549718"/>
                </a:cubicBezTo>
                <a:lnTo>
                  <a:pt x="5783254" y="513561"/>
                </a:lnTo>
                <a:lnTo>
                  <a:pt x="5783254" y="4871711"/>
                </a:lnTo>
                <a:lnTo>
                  <a:pt x="5743328" y="4864473"/>
                </a:lnTo>
                <a:cubicBezTo>
                  <a:pt x="5605918" y="4834320"/>
                  <a:pt x="5469797" y="4789559"/>
                  <a:pt x="5333250" y="4737862"/>
                </a:cubicBezTo>
                <a:cubicBezTo>
                  <a:pt x="5018374" y="4618749"/>
                  <a:pt x="4676802" y="4500296"/>
                  <a:pt x="4354677" y="4623045"/>
                </a:cubicBezTo>
                <a:cubicBezTo>
                  <a:pt x="4093969" y="4722577"/>
                  <a:pt x="3874992" y="4932580"/>
                  <a:pt x="3639124" y="5095915"/>
                </a:cubicBezTo>
                <a:cubicBezTo>
                  <a:pt x="3490411" y="5199039"/>
                  <a:pt x="3351637" y="5318395"/>
                  <a:pt x="3196098" y="5409413"/>
                </a:cubicBezTo>
                <a:cubicBezTo>
                  <a:pt x="2798576" y="5642084"/>
                  <a:pt x="2315054" y="5309217"/>
                  <a:pt x="2216541" y="5005202"/>
                </a:cubicBezTo>
                <a:cubicBezTo>
                  <a:pt x="2172959" y="4870183"/>
                  <a:pt x="2182102" y="4711777"/>
                  <a:pt x="2195718" y="4566594"/>
                </a:cubicBezTo>
                <a:cubicBezTo>
                  <a:pt x="2235161" y="4141667"/>
                  <a:pt x="1842961" y="3903370"/>
                  <a:pt x="1509426" y="3909896"/>
                </a:cubicBezTo>
                <a:cubicBezTo>
                  <a:pt x="539234" y="3931048"/>
                  <a:pt x="29168" y="3302144"/>
                  <a:pt x="354" y="2455296"/>
                </a:cubicBezTo>
                <a:cubicBezTo>
                  <a:pt x="-4549" y="2310187"/>
                  <a:pt x="42804" y="2163767"/>
                  <a:pt x="65932" y="2017226"/>
                </a:cubicBezTo>
                <a:cubicBezTo>
                  <a:pt x="138904" y="1706535"/>
                  <a:pt x="262471" y="1430265"/>
                  <a:pt x="548743" y="1259879"/>
                </a:cubicBezTo>
                <a:cubicBezTo>
                  <a:pt x="731311" y="1151231"/>
                  <a:pt x="929316" y="1141485"/>
                  <a:pt x="1139870" y="1171590"/>
                </a:cubicBezTo>
                <a:cubicBezTo>
                  <a:pt x="1368879" y="1204173"/>
                  <a:pt x="1602397" y="1224911"/>
                  <a:pt x="1832320" y="1214571"/>
                </a:cubicBezTo>
                <a:cubicBezTo>
                  <a:pt x="2045424" y="1204861"/>
                  <a:pt x="2179434" y="1036538"/>
                  <a:pt x="2309408" y="884812"/>
                </a:cubicBezTo>
                <a:cubicBezTo>
                  <a:pt x="2521947" y="636609"/>
                  <a:pt x="2761159" y="495859"/>
                  <a:pt x="3016437" y="478512"/>
                </a:cubicBezTo>
                <a:close/>
                <a:moveTo>
                  <a:pt x="4470143" y="0"/>
                </a:moveTo>
                <a:cubicBezTo>
                  <a:pt x="4685857" y="0"/>
                  <a:pt x="4860728" y="174871"/>
                  <a:pt x="4860728" y="390585"/>
                </a:cubicBezTo>
                <a:cubicBezTo>
                  <a:pt x="4860728" y="606299"/>
                  <a:pt x="4685857" y="781170"/>
                  <a:pt x="4470143" y="781170"/>
                </a:cubicBezTo>
                <a:cubicBezTo>
                  <a:pt x="4254429" y="781170"/>
                  <a:pt x="4079558" y="606299"/>
                  <a:pt x="4079558" y="390585"/>
                </a:cubicBezTo>
                <a:cubicBezTo>
                  <a:pt x="4079558" y="174871"/>
                  <a:pt x="4254429" y="0"/>
                  <a:pt x="4470143" y="0"/>
                </a:cubicBezTo>
                <a:close/>
              </a:path>
            </a:pathLst>
          </a:custGeom>
        </p:spPr>
      </p:pic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D7D55CC6-AE55-6D6C-7296-F3C756DF2753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17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A30EAB-C290-1DCB-87F6-5664A9B7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E74AC9-7698-320A-7298-60DD1FA63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Merci pour votre attention !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7E49906F-EE06-F7F3-1A63-7E1B4B209B09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867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E20617-5A38-4FAF-8FE0-B4C6A95F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1E23747-C918-4EC5-811F-876AFAD74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809B86-7015-AC49-8BB5-F80F8CC3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4769671" cy="2325590"/>
          </a:xfrm>
        </p:spPr>
        <p:txBody>
          <a:bodyPr>
            <a:normAutofit/>
          </a:bodyPr>
          <a:lstStyle/>
          <a:p>
            <a:r>
              <a:rPr lang="fr-FR" dirty="0"/>
              <a:t>Deux sites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6D842-D88F-44FE-9F98-A2DCC44D9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7" y="3241193"/>
            <a:ext cx="4769671" cy="2325590"/>
          </a:xfrm>
        </p:spPr>
        <p:txBody>
          <a:bodyPr anchor="t">
            <a:normAutofit/>
          </a:bodyPr>
          <a:lstStyle/>
          <a:p>
            <a:r>
              <a:rPr lang="fr-FR" dirty="0"/>
              <a:t>- Pourquoi ?</a:t>
            </a:r>
          </a:p>
          <a:p>
            <a:r>
              <a:rPr lang="fr-FR" dirty="0"/>
              <a:t>- Solution</a:t>
            </a:r>
          </a:p>
        </p:txBody>
      </p:sp>
      <p:pic>
        <p:nvPicPr>
          <p:cNvPr id="8" name="Image 7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E674506F-A5E9-9BF4-A5F5-6D5B64166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386" y="3296903"/>
            <a:ext cx="5255406" cy="2785365"/>
          </a:xfrm>
          <a:prstGeom prst="rect">
            <a:avLst/>
          </a:prstGeom>
        </p:spPr>
      </p:pic>
      <p:pic>
        <p:nvPicPr>
          <p:cNvPr id="6" name="Image 5" descr="Une image contenant texte, Snack, produits de boulangerie, Restauration rapide&#10;&#10;Description générée automatiquement">
            <a:extLst>
              <a:ext uri="{FF2B5EF4-FFF2-40B4-BE49-F238E27FC236}">
                <a16:creationId xmlns:a16="http://schemas.microsoft.com/office/drawing/2014/main" id="{1B07FE5C-42A6-1E70-C12C-BE556EE08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385" y="552782"/>
            <a:ext cx="5255407" cy="247004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3E77E1-3178-49BB-AE05-3CA500017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5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A0C7ED-271C-7759-59E9-7FC98F5E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97329"/>
            <a:ext cx="5934075" cy="1922496"/>
          </a:xfrm>
        </p:spPr>
        <p:txBody>
          <a:bodyPr anchor="ctr">
            <a:normAutofit/>
          </a:bodyPr>
          <a:lstStyle/>
          <a:p>
            <a:r>
              <a:rPr lang="fr-FR" dirty="0" err="1"/>
              <a:t>Figma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13069C-CB58-154E-BD6C-6D4B1CC52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5" name="Image 4" descr="Une image contenant texte, nourriture, capture d’écran, Snack&#10;&#10;Description générée automatiquement">
            <a:extLst>
              <a:ext uri="{FF2B5EF4-FFF2-40B4-BE49-F238E27FC236}">
                <a16:creationId xmlns:a16="http://schemas.microsoft.com/office/drawing/2014/main" id="{A708CA9A-D9F9-A13D-7733-62463E3A7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7" y="291031"/>
            <a:ext cx="5144218" cy="3715268"/>
          </a:xfrm>
          <a:prstGeom prst="rect">
            <a:avLst/>
          </a:prstGeom>
        </p:spPr>
      </p:pic>
      <p:pic>
        <p:nvPicPr>
          <p:cNvPr id="7" name="Image 6" descr="Une image contenant diagramme, texte, ligne, Rectangle&#10;&#10;Description générée automatiquement">
            <a:extLst>
              <a:ext uri="{FF2B5EF4-FFF2-40B4-BE49-F238E27FC236}">
                <a16:creationId xmlns:a16="http://schemas.microsoft.com/office/drawing/2014/main" id="{DC3EC3A6-3DB3-E839-E4F5-50A1E9ED5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51" y="1212324"/>
            <a:ext cx="6556044" cy="228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9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B42550-816C-46EF-A001-C1237A5C2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110DF80-7755-48B5-8B8F-47C1B9CE5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A0D135-7DB8-9901-79FA-24EA7D08A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910470" cy="1625875"/>
          </a:xfrm>
        </p:spPr>
        <p:txBody>
          <a:bodyPr anchor="ctr">
            <a:normAutofit/>
          </a:bodyPr>
          <a:lstStyle/>
          <a:p>
            <a:r>
              <a:rPr lang="fr-FR" dirty="0"/>
              <a:t>Design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4FA8AF4-C653-5AEA-733E-48F22C82E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998" y="552782"/>
            <a:ext cx="4887402" cy="1625876"/>
          </a:xfrm>
        </p:spPr>
        <p:txBody>
          <a:bodyPr anchor="ctr">
            <a:normAutofit/>
          </a:bodyPr>
          <a:lstStyle/>
          <a:p>
            <a:r>
              <a:rPr lang="en-US" dirty="0"/>
              <a:t>- Responsive</a:t>
            </a:r>
          </a:p>
          <a:p>
            <a:r>
              <a:rPr lang="en-US" dirty="0"/>
              <a:t>- </a:t>
            </a:r>
            <a:r>
              <a:rPr lang="en-US" dirty="0" err="1"/>
              <a:t>Glassmorphism</a:t>
            </a:r>
            <a:endParaRPr lang="en-US" dirty="0"/>
          </a:p>
        </p:txBody>
      </p:sp>
      <p:pic>
        <p:nvPicPr>
          <p:cNvPr id="8" name="Image 7" descr="Une image contenant texte, produits de boulangerie, nourriture, Snack&#10;&#10;Description générée automatiquement">
            <a:extLst>
              <a:ext uri="{FF2B5EF4-FFF2-40B4-BE49-F238E27FC236}">
                <a16:creationId xmlns:a16="http://schemas.microsoft.com/office/drawing/2014/main" id="{1D6E2336-55B2-A103-7DBA-9D3907624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347" y="2304927"/>
            <a:ext cx="1876976" cy="3910370"/>
          </a:xfrm>
          <a:prstGeom prst="rect">
            <a:avLst/>
          </a:prstGeom>
        </p:spPr>
      </p:pic>
      <p:pic>
        <p:nvPicPr>
          <p:cNvPr id="7" name="Image 6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8DE5575-602D-566E-215A-7D59E19D0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34" y="2304927"/>
            <a:ext cx="4432041" cy="4292179"/>
          </a:xfrm>
          <a:prstGeom prst="rect">
            <a:avLst/>
          </a:prstGeom>
        </p:spPr>
      </p:pic>
      <p:pic>
        <p:nvPicPr>
          <p:cNvPr id="6" name="Espace réservé du contenu 5" descr="Une image contenant Snack, nourriture, produits de boulangerie, dessert&#10;&#10;Description générée automatiquement">
            <a:extLst>
              <a:ext uri="{FF2B5EF4-FFF2-40B4-BE49-F238E27FC236}">
                <a16:creationId xmlns:a16="http://schemas.microsoft.com/office/drawing/2014/main" id="{D3F2BDD8-8EC5-A04A-7258-381AD5C303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7" y="3122916"/>
            <a:ext cx="2714941" cy="279082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56309C-04D8-1803-E83C-7F7E5F80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2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ED911E-F7A2-B320-B4C7-80D6FC64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RGPD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5B1B36-7558-6C3C-AAE6-CB2A6FFCE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Transparence</a:t>
            </a:r>
          </a:p>
          <a:p>
            <a:r>
              <a:rPr lang="fr-FR" dirty="0"/>
              <a:t>- Minimisation</a:t>
            </a:r>
          </a:p>
          <a:p>
            <a:r>
              <a:rPr lang="fr-FR" dirty="0"/>
              <a:t>- CGU/CGV</a:t>
            </a:r>
          </a:p>
          <a:p>
            <a:r>
              <a:rPr lang="fr-FR" dirty="0"/>
              <a:t>- Consentement</a:t>
            </a:r>
          </a:p>
          <a:p>
            <a:r>
              <a:rPr lang="fr-FR" dirty="0"/>
              <a:t>- Opposition</a:t>
            </a:r>
          </a:p>
          <a:p>
            <a:r>
              <a:rPr lang="fr-FR" dirty="0"/>
              <a:t>- Rectification</a:t>
            </a:r>
          </a:p>
          <a:p>
            <a:r>
              <a:rPr lang="fr-FR" dirty="0"/>
              <a:t>- Effacement (oubli)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54A3D5AF-037B-49A6-5A96-93A095C28EF3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7</a:t>
            </a:fld>
            <a:endParaRPr lang="fr-FR"/>
          </a:p>
        </p:txBody>
      </p:sp>
      <p:pic>
        <p:nvPicPr>
          <p:cNvPr id="7" name="Image 6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10DA3272-29B4-E093-4E9B-28836DA34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83" y="2543356"/>
            <a:ext cx="6167717" cy="2895838"/>
          </a:xfrm>
          <a:prstGeom prst="rect">
            <a:avLst/>
          </a:prstGeom>
        </p:spPr>
      </p:pic>
      <p:pic>
        <p:nvPicPr>
          <p:cNvPr id="9" name="Image 8" descr="Une image contenant texte, Police, blanc, conception&#10;&#10;Description générée automatiquement">
            <a:extLst>
              <a:ext uri="{FF2B5EF4-FFF2-40B4-BE49-F238E27FC236}">
                <a16:creationId xmlns:a16="http://schemas.microsoft.com/office/drawing/2014/main" id="{B2B9815C-5F06-E525-BB42-21F6CF6E8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934" y="1605743"/>
            <a:ext cx="2429214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231E86-74AD-AC6E-B662-9FE97ED2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6882F7-EBCF-265C-F61E-A2888558F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4181"/>
            <a:ext cx="10972800" cy="4036534"/>
          </a:xfrm>
        </p:spPr>
        <p:txBody>
          <a:bodyPr/>
          <a:lstStyle/>
          <a:p>
            <a:r>
              <a:rPr lang="fr-FR" dirty="0"/>
              <a:t>- Qu’est-ce que c’est ? </a:t>
            </a:r>
          </a:p>
          <a:p>
            <a:r>
              <a:rPr lang="fr-FR" dirty="0"/>
              <a:t>- Pratiques utilisés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1A4E112-D096-1FFE-63BB-B73BC812C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2687836"/>
            <a:ext cx="10363200" cy="58427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FF1F4C6-C103-0AA6-6461-8DC036254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80" y="3534098"/>
            <a:ext cx="11736438" cy="219106"/>
          </a:xfrm>
          <a:prstGeom prst="rect">
            <a:avLst/>
          </a:prstGeom>
        </p:spPr>
      </p:pic>
      <p:pic>
        <p:nvPicPr>
          <p:cNvPr id="12" name="Image 11" descr="Une image contenant texte, capture d’écran, affichage, logiciel&#10;&#10;Description générée automatiquement">
            <a:extLst>
              <a:ext uri="{FF2B5EF4-FFF2-40B4-BE49-F238E27FC236}">
                <a16:creationId xmlns:a16="http://schemas.microsoft.com/office/drawing/2014/main" id="{81DE9C92-25E8-96F0-52FF-17E8483C4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938" y="3947189"/>
            <a:ext cx="4106124" cy="2409161"/>
          </a:xfrm>
          <a:prstGeom prst="rect">
            <a:avLst/>
          </a:prstGeom>
        </p:spPr>
      </p:pic>
      <p:sp>
        <p:nvSpPr>
          <p:cNvPr id="13" name="Espace réservé du numéro de diapositive 3">
            <a:extLst>
              <a:ext uri="{FF2B5EF4-FFF2-40B4-BE49-F238E27FC236}">
                <a16:creationId xmlns:a16="http://schemas.microsoft.com/office/drawing/2014/main" id="{8106EBF5-36B5-BA81-B945-A780E0F11DC2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91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665086-6890-2C09-4D79-9404A8030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73799B-8925-5818-C417-1C02E37A6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Trello ?</a:t>
            </a:r>
          </a:p>
          <a:p>
            <a:r>
              <a:rPr lang="fr-FR" dirty="0"/>
              <a:t>- Méthodes utilisés</a:t>
            </a:r>
          </a:p>
        </p:txBody>
      </p:sp>
      <p:pic>
        <p:nvPicPr>
          <p:cNvPr id="6" name="Image 5" descr="Une image contenant capture d’écran, texte, Appareil électronique, clavier&#10;&#10;Description générée automatiquement">
            <a:extLst>
              <a:ext uri="{FF2B5EF4-FFF2-40B4-BE49-F238E27FC236}">
                <a16:creationId xmlns:a16="http://schemas.microsoft.com/office/drawing/2014/main" id="{0D95166F-6AE2-CF9B-D13F-96A3856A7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124471"/>
            <a:ext cx="8534400" cy="2093456"/>
          </a:xfrm>
          <a:prstGeom prst="rect">
            <a:avLst/>
          </a:prstGeom>
        </p:spPr>
      </p:pic>
      <p:pic>
        <p:nvPicPr>
          <p:cNvPr id="8" name="Image 7" descr="Une image contenant texte, capture d’écran, Police, Marque&#10;&#10;Description générée automatiquement">
            <a:extLst>
              <a:ext uri="{FF2B5EF4-FFF2-40B4-BE49-F238E27FC236}">
                <a16:creationId xmlns:a16="http://schemas.microsoft.com/office/drawing/2014/main" id="{C9CAB354-F3CF-E7AF-6214-384A8670F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94" y="1685426"/>
            <a:ext cx="3813012" cy="2210046"/>
          </a:xfrm>
          <a:prstGeom prst="rect">
            <a:avLst/>
          </a:prstGeom>
        </p:spPr>
      </p:pic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E9F737E5-B083-0B08-FF50-56B86987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0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1366</Words>
  <Application>Microsoft Office PowerPoint</Application>
  <PresentationFormat>Grand écran</PresentationFormat>
  <Paragraphs>211</Paragraphs>
  <Slides>34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9" baseType="lpstr">
      <vt:lpstr>Arial</vt:lpstr>
      <vt:lpstr>Avenir Next LT Pro</vt:lpstr>
      <vt:lpstr>Calibri</vt:lpstr>
      <vt:lpstr>Wingdings</vt:lpstr>
      <vt:lpstr>SplashVTI</vt:lpstr>
      <vt:lpstr>Présentation PowerPoint</vt:lpstr>
      <vt:lpstr>Introduction</vt:lpstr>
      <vt:lpstr>Technologies utilisées :</vt:lpstr>
      <vt:lpstr>Deux sites ?</vt:lpstr>
      <vt:lpstr>Figma</vt:lpstr>
      <vt:lpstr>Design</vt:lpstr>
      <vt:lpstr>RGPD</vt:lpstr>
      <vt:lpstr>SEO</vt:lpstr>
      <vt:lpstr>Gestion de projet (pt.1)</vt:lpstr>
      <vt:lpstr>Gestion de projet (pt.2)</vt:lpstr>
      <vt:lpstr>Fonctionnalités (Client)</vt:lpstr>
      <vt:lpstr>Fonctionnalités (Employé)</vt:lpstr>
      <vt:lpstr>MCD</vt:lpstr>
      <vt:lpstr>MLD</vt:lpstr>
      <vt:lpstr>Création d’une commande</vt:lpstr>
      <vt:lpstr>Panier en session (pt.1)</vt:lpstr>
      <vt:lpstr>Panier en session (pt.2)</vt:lpstr>
      <vt:lpstr>Facturation (pt.1)</vt:lpstr>
      <vt:lpstr>Facturation (pt.2)</vt:lpstr>
      <vt:lpstr>API Rest (pt.1)</vt:lpstr>
      <vt:lpstr>API Rest (pt.2)</vt:lpstr>
      <vt:lpstr>API Rest (pt.3)</vt:lpstr>
      <vt:lpstr>API Rest (pt.4)</vt:lpstr>
      <vt:lpstr>API Rest (pt.5)</vt:lpstr>
      <vt:lpstr>VueJS et Axios</vt:lpstr>
      <vt:lpstr>Alertes SMS (pt.1)</vt:lpstr>
      <vt:lpstr>Alertes SMS (pt.2)</vt:lpstr>
      <vt:lpstr>Alertes SMS (pt.3)</vt:lpstr>
      <vt:lpstr>Sécurité (pt.1)</vt:lpstr>
      <vt:lpstr>Sécurité (pt.2)</vt:lpstr>
      <vt:lpstr>Hash</vt:lpstr>
      <vt:lpstr>Améliorations</vt:lpstr>
      <vt:lpstr>Démonstration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Dossier de synthèse</dc:title>
  <dc:creator>Alexandre Schaffhauser</dc:creator>
  <cp:lastModifiedBy>Alexandre SCHAFFAUSER</cp:lastModifiedBy>
  <cp:revision>110</cp:revision>
  <dcterms:created xsi:type="dcterms:W3CDTF">2024-01-02T12:39:41Z</dcterms:created>
  <dcterms:modified xsi:type="dcterms:W3CDTF">2024-02-12T07:39:05Z</dcterms:modified>
</cp:coreProperties>
</file>